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8" r:id="rId4"/>
    <p:sldId id="263" r:id="rId5"/>
    <p:sldId id="265" r:id="rId6"/>
    <p:sldId id="267" r:id="rId7"/>
    <p:sldId id="269" r:id="rId8"/>
    <p:sldId id="262" r:id="rId9"/>
    <p:sldId id="280" r:id="rId10"/>
    <p:sldId id="281" r:id="rId11"/>
    <p:sldId id="282" r:id="rId12"/>
    <p:sldId id="283" r:id="rId13"/>
    <p:sldId id="284" r:id="rId14"/>
    <p:sldId id="285" r:id="rId15"/>
    <p:sldId id="286" r:id="rId16"/>
    <p:sldId id="287" r:id="rId17"/>
    <p:sldId id="257" r:id="rId18"/>
    <p:sldId id="289" r:id="rId19"/>
    <p:sldId id="259" r:id="rId20"/>
    <p:sldId id="288" r:id="rId21"/>
    <p:sldId id="292" r:id="rId22"/>
    <p:sldId id="293" r:id="rId23"/>
    <p:sldId id="291" r:id="rId24"/>
    <p:sldId id="296" r:id="rId25"/>
    <p:sldId id="266" r:id="rId26"/>
    <p:sldId id="260" r:id="rId27"/>
    <p:sldId id="294" r:id="rId28"/>
    <p:sldId id="298" r:id="rId29"/>
    <p:sldId id="300" r:id="rId30"/>
    <p:sldId id="295" r:id="rId31"/>
    <p:sldId id="268" r:id="rId32"/>
    <p:sldId id="297" r:id="rId33"/>
    <p:sldId id="290" r:id="rId34"/>
    <p:sldId id="304" r:id="rId35"/>
    <p:sldId id="299" r:id="rId36"/>
    <p:sldId id="301" r:id="rId37"/>
    <p:sldId id="303" r:id="rId38"/>
    <p:sldId id="306" r:id="rId39"/>
    <p:sldId id="307" r:id="rId40"/>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9" autoAdjust="0"/>
    <p:restoredTop sz="94660"/>
  </p:normalViewPr>
  <p:slideViewPr>
    <p:cSldViewPr>
      <p:cViewPr varScale="1">
        <p:scale>
          <a:sx n="111" d="100"/>
          <a:sy n="111" d="100"/>
        </p:scale>
        <p:origin x="-160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282A41AD-FDD6-4461-B6B6-02C251347EDA}" type="datetimeFigureOut">
              <a:rPr lang="nb-NO" smtClean="0"/>
              <a:t>22.10.2017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4F070C8-D57F-490E-9E24-C6AFB50BF2FC}" type="slidenum">
              <a:rPr lang="nb-NO" smtClean="0"/>
              <a:t>‹#›</a:t>
            </a:fld>
            <a:endParaRPr lang="nb-NO"/>
          </a:p>
        </p:txBody>
      </p:sp>
    </p:spTree>
    <p:extLst>
      <p:ext uri="{BB962C8B-B14F-4D97-AF65-F5344CB8AC3E}">
        <p14:creationId xmlns:p14="http://schemas.microsoft.com/office/powerpoint/2010/main" val="695323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282A41AD-FDD6-4461-B6B6-02C251347EDA}" type="datetimeFigureOut">
              <a:rPr lang="nb-NO" smtClean="0"/>
              <a:t>22.10.2017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4F070C8-D57F-490E-9E24-C6AFB50BF2FC}" type="slidenum">
              <a:rPr lang="nb-NO" smtClean="0"/>
              <a:t>‹#›</a:t>
            </a:fld>
            <a:endParaRPr lang="nb-NO"/>
          </a:p>
        </p:txBody>
      </p:sp>
    </p:spTree>
    <p:extLst>
      <p:ext uri="{BB962C8B-B14F-4D97-AF65-F5344CB8AC3E}">
        <p14:creationId xmlns:p14="http://schemas.microsoft.com/office/powerpoint/2010/main" val="3571181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282A41AD-FDD6-4461-B6B6-02C251347EDA}" type="datetimeFigureOut">
              <a:rPr lang="nb-NO" smtClean="0"/>
              <a:t>22.10.2017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4F070C8-D57F-490E-9E24-C6AFB50BF2FC}" type="slidenum">
              <a:rPr lang="nb-NO" smtClean="0"/>
              <a:t>‹#›</a:t>
            </a:fld>
            <a:endParaRPr lang="nb-NO"/>
          </a:p>
        </p:txBody>
      </p:sp>
    </p:spTree>
    <p:extLst>
      <p:ext uri="{BB962C8B-B14F-4D97-AF65-F5344CB8AC3E}">
        <p14:creationId xmlns:p14="http://schemas.microsoft.com/office/powerpoint/2010/main" val="178316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282A41AD-FDD6-4461-B6B6-02C251347EDA}" type="datetimeFigureOut">
              <a:rPr lang="nb-NO" smtClean="0"/>
              <a:t>22.10.2017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4F070C8-D57F-490E-9E24-C6AFB50BF2FC}" type="slidenum">
              <a:rPr lang="nb-NO" smtClean="0"/>
              <a:t>‹#›</a:t>
            </a:fld>
            <a:endParaRPr lang="nb-NO"/>
          </a:p>
        </p:txBody>
      </p:sp>
    </p:spTree>
    <p:extLst>
      <p:ext uri="{BB962C8B-B14F-4D97-AF65-F5344CB8AC3E}">
        <p14:creationId xmlns:p14="http://schemas.microsoft.com/office/powerpoint/2010/main" val="2320323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282A41AD-FDD6-4461-B6B6-02C251347EDA}" type="datetimeFigureOut">
              <a:rPr lang="nb-NO" smtClean="0"/>
              <a:t>22.10.2017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4F070C8-D57F-490E-9E24-C6AFB50BF2FC}" type="slidenum">
              <a:rPr lang="nb-NO" smtClean="0"/>
              <a:t>‹#›</a:t>
            </a:fld>
            <a:endParaRPr lang="nb-NO"/>
          </a:p>
        </p:txBody>
      </p:sp>
    </p:spTree>
    <p:extLst>
      <p:ext uri="{BB962C8B-B14F-4D97-AF65-F5344CB8AC3E}">
        <p14:creationId xmlns:p14="http://schemas.microsoft.com/office/powerpoint/2010/main" val="2491099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282A41AD-FDD6-4461-B6B6-02C251347EDA}" type="datetimeFigureOut">
              <a:rPr lang="nb-NO" smtClean="0"/>
              <a:t>22.10.2017</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4F070C8-D57F-490E-9E24-C6AFB50BF2FC}" type="slidenum">
              <a:rPr lang="nb-NO" smtClean="0"/>
              <a:t>‹#›</a:t>
            </a:fld>
            <a:endParaRPr lang="nb-NO"/>
          </a:p>
        </p:txBody>
      </p:sp>
    </p:spTree>
    <p:extLst>
      <p:ext uri="{BB962C8B-B14F-4D97-AF65-F5344CB8AC3E}">
        <p14:creationId xmlns:p14="http://schemas.microsoft.com/office/powerpoint/2010/main" val="1770002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282A41AD-FDD6-4461-B6B6-02C251347EDA}" type="datetimeFigureOut">
              <a:rPr lang="nb-NO" smtClean="0"/>
              <a:t>22.10.2017</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4F070C8-D57F-490E-9E24-C6AFB50BF2FC}" type="slidenum">
              <a:rPr lang="nb-NO" smtClean="0"/>
              <a:t>‹#›</a:t>
            </a:fld>
            <a:endParaRPr lang="nb-NO"/>
          </a:p>
        </p:txBody>
      </p:sp>
    </p:spTree>
    <p:extLst>
      <p:ext uri="{BB962C8B-B14F-4D97-AF65-F5344CB8AC3E}">
        <p14:creationId xmlns:p14="http://schemas.microsoft.com/office/powerpoint/2010/main" val="3155711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282A41AD-FDD6-4461-B6B6-02C251347EDA}" type="datetimeFigureOut">
              <a:rPr lang="nb-NO" smtClean="0"/>
              <a:t>22.10.2017</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54F070C8-D57F-490E-9E24-C6AFB50BF2FC}" type="slidenum">
              <a:rPr lang="nb-NO" smtClean="0"/>
              <a:t>‹#›</a:t>
            </a:fld>
            <a:endParaRPr lang="nb-NO"/>
          </a:p>
        </p:txBody>
      </p:sp>
    </p:spTree>
    <p:extLst>
      <p:ext uri="{BB962C8B-B14F-4D97-AF65-F5344CB8AC3E}">
        <p14:creationId xmlns:p14="http://schemas.microsoft.com/office/powerpoint/2010/main" val="716222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282A41AD-FDD6-4461-B6B6-02C251347EDA}" type="datetimeFigureOut">
              <a:rPr lang="nb-NO" smtClean="0"/>
              <a:t>22.10.2017</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54F070C8-D57F-490E-9E24-C6AFB50BF2FC}" type="slidenum">
              <a:rPr lang="nb-NO" smtClean="0"/>
              <a:t>‹#›</a:t>
            </a:fld>
            <a:endParaRPr lang="nb-NO"/>
          </a:p>
        </p:txBody>
      </p:sp>
    </p:spTree>
    <p:extLst>
      <p:ext uri="{BB962C8B-B14F-4D97-AF65-F5344CB8AC3E}">
        <p14:creationId xmlns:p14="http://schemas.microsoft.com/office/powerpoint/2010/main" val="706981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282A41AD-FDD6-4461-B6B6-02C251347EDA}" type="datetimeFigureOut">
              <a:rPr lang="nb-NO" smtClean="0"/>
              <a:t>22.10.2017</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4F070C8-D57F-490E-9E24-C6AFB50BF2FC}" type="slidenum">
              <a:rPr lang="nb-NO" smtClean="0"/>
              <a:t>‹#›</a:t>
            </a:fld>
            <a:endParaRPr lang="nb-NO"/>
          </a:p>
        </p:txBody>
      </p:sp>
    </p:spTree>
    <p:extLst>
      <p:ext uri="{BB962C8B-B14F-4D97-AF65-F5344CB8AC3E}">
        <p14:creationId xmlns:p14="http://schemas.microsoft.com/office/powerpoint/2010/main" val="617759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282A41AD-FDD6-4461-B6B6-02C251347EDA}" type="datetimeFigureOut">
              <a:rPr lang="nb-NO" smtClean="0"/>
              <a:t>22.10.2017</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4F070C8-D57F-490E-9E24-C6AFB50BF2FC}" type="slidenum">
              <a:rPr lang="nb-NO" smtClean="0"/>
              <a:t>‹#›</a:t>
            </a:fld>
            <a:endParaRPr lang="nb-NO"/>
          </a:p>
        </p:txBody>
      </p:sp>
    </p:spTree>
    <p:extLst>
      <p:ext uri="{BB962C8B-B14F-4D97-AF65-F5344CB8AC3E}">
        <p14:creationId xmlns:p14="http://schemas.microsoft.com/office/powerpoint/2010/main" val="1279568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2A41AD-FDD6-4461-B6B6-02C251347EDA}" type="datetimeFigureOut">
              <a:rPr lang="nb-NO" smtClean="0"/>
              <a:t>22.10.2017</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F070C8-D57F-490E-9E24-C6AFB50BF2FC}" type="slidenum">
              <a:rPr lang="nb-NO" smtClean="0"/>
              <a:t>‹#›</a:t>
            </a:fld>
            <a:endParaRPr lang="nb-NO"/>
          </a:p>
        </p:txBody>
      </p:sp>
    </p:spTree>
    <p:extLst>
      <p:ext uri="{BB962C8B-B14F-4D97-AF65-F5344CB8AC3E}">
        <p14:creationId xmlns:p14="http://schemas.microsoft.com/office/powerpoint/2010/main" val="2893822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9.tmp"/></Relationships>
</file>

<file path=ppt/slides/_rels/slide11.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1.tmp"/></Relationships>
</file>

<file path=ppt/slides/_rels/slide12.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4.tmp"/></Relationships>
</file>

<file path=ppt/slides/_rels/slide14.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6.tmp"/></Relationships>
</file>

<file path=ppt/slides/_rels/slide15.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88370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endParaRPr lang="nb-NO"/>
          </a:p>
        </p:txBody>
      </p:sp>
      <p:pic>
        <p:nvPicPr>
          <p:cNvPr id="6" name="Bilde 5" descr="Skjermutklip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332656"/>
            <a:ext cx="4891841" cy="4668213"/>
          </a:xfrm>
          <a:prstGeom prst="rect">
            <a:avLst/>
          </a:prstGeom>
        </p:spPr>
      </p:pic>
      <p:pic>
        <p:nvPicPr>
          <p:cNvPr id="7" name="Plassholder for innhold 3" descr="Skjermutklip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5936" y="1934652"/>
            <a:ext cx="4928047" cy="4680917"/>
          </a:xfrm>
          <a:prstGeom prst="rect">
            <a:avLst/>
          </a:prstGeom>
        </p:spPr>
      </p:pic>
    </p:spTree>
    <p:extLst>
      <p:ext uri="{BB962C8B-B14F-4D97-AF65-F5344CB8AC3E}">
        <p14:creationId xmlns:p14="http://schemas.microsoft.com/office/powerpoint/2010/main" val="7684712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endParaRPr lang="nb-NO"/>
          </a:p>
        </p:txBody>
      </p:sp>
      <p:pic>
        <p:nvPicPr>
          <p:cNvPr id="8" name="Plassholder for innhold 3" descr="Skjermutklip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764704"/>
            <a:ext cx="7200800" cy="1871074"/>
          </a:xfrm>
          <a:prstGeom prst="rect">
            <a:avLst/>
          </a:prstGeom>
        </p:spPr>
      </p:pic>
      <p:pic>
        <p:nvPicPr>
          <p:cNvPr id="9" name="Bilde 8" descr="Skjermutklip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3573016"/>
            <a:ext cx="7576349" cy="2016224"/>
          </a:xfrm>
          <a:prstGeom prst="rect">
            <a:avLst/>
          </a:prstGeom>
        </p:spPr>
      </p:pic>
    </p:spTree>
    <p:extLst>
      <p:ext uri="{BB962C8B-B14F-4D97-AF65-F5344CB8AC3E}">
        <p14:creationId xmlns:p14="http://schemas.microsoft.com/office/powerpoint/2010/main" val="41176917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endParaRPr lang="nb-NO"/>
          </a:p>
        </p:txBody>
      </p:sp>
      <p:pic>
        <p:nvPicPr>
          <p:cNvPr id="6" name="Plassholder for innhold 3" descr="Skjermutklip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324" y="714303"/>
            <a:ext cx="8651724" cy="5082208"/>
          </a:xfrm>
          <a:prstGeom prst="rect">
            <a:avLst/>
          </a:prstGeom>
        </p:spPr>
      </p:pic>
    </p:spTree>
    <p:extLst>
      <p:ext uri="{BB962C8B-B14F-4D97-AF65-F5344CB8AC3E}">
        <p14:creationId xmlns:p14="http://schemas.microsoft.com/office/powerpoint/2010/main" val="37873657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endParaRPr lang="nb-NO"/>
          </a:p>
        </p:txBody>
      </p:sp>
      <p:pic>
        <p:nvPicPr>
          <p:cNvPr id="5" name="Plassholder for innhold 3" descr="Skjermutklip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85399"/>
            <a:ext cx="4988837" cy="3532188"/>
          </a:xfrm>
          <a:prstGeom prst="rect">
            <a:avLst/>
          </a:prstGeom>
        </p:spPr>
      </p:pic>
      <p:pic>
        <p:nvPicPr>
          <p:cNvPr id="7" name="Bilde 6" descr="Skjermutklip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952" y="2855443"/>
            <a:ext cx="4906618" cy="3849689"/>
          </a:xfrm>
          <a:prstGeom prst="rect">
            <a:avLst/>
          </a:prstGeom>
        </p:spPr>
      </p:pic>
    </p:spTree>
    <p:extLst>
      <p:ext uri="{BB962C8B-B14F-4D97-AF65-F5344CB8AC3E}">
        <p14:creationId xmlns:p14="http://schemas.microsoft.com/office/powerpoint/2010/main" val="38519936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6" name="Bilde 5" descr="Skjermutklip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548680"/>
            <a:ext cx="3581900" cy="3858164"/>
          </a:xfrm>
          <a:prstGeom prst="rect">
            <a:avLst/>
          </a:prstGeom>
        </p:spPr>
      </p:pic>
      <p:pic>
        <p:nvPicPr>
          <p:cNvPr id="8" name="Plassholder for innhold 3" descr="Skjermutklipp"/>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932040" y="2852936"/>
            <a:ext cx="3400900" cy="3562847"/>
          </a:xfrm>
        </p:spPr>
      </p:pic>
    </p:spTree>
    <p:extLst>
      <p:ext uri="{BB962C8B-B14F-4D97-AF65-F5344CB8AC3E}">
        <p14:creationId xmlns:p14="http://schemas.microsoft.com/office/powerpoint/2010/main" val="42828581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endParaRPr lang="nb-NO"/>
          </a:p>
        </p:txBody>
      </p:sp>
      <p:pic>
        <p:nvPicPr>
          <p:cNvPr id="7" name="Plassholder for innhold 3" descr="Skjermutklip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908720"/>
            <a:ext cx="8740394" cy="4087853"/>
          </a:xfrm>
          <a:prstGeom prst="rect">
            <a:avLst/>
          </a:prstGeom>
        </p:spPr>
      </p:pic>
    </p:spTree>
    <p:extLst>
      <p:ext uri="{BB962C8B-B14F-4D97-AF65-F5344CB8AC3E}">
        <p14:creationId xmlns:p14="http://schemas.microsoft.com/office/powerpoint/2010/main" val="32857003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endParaRPr lang="nb-NO"/>
          </a:p>
        </p:txBody>
      </p:sp>
      <p:pic>
        <p:nvPicPr>
          <p:cNvPr id="5" name="Plassholder for innhold 3" descr="Skjermutklip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7" y="1628800"/>
            <a:ext cx="8622401" cy="2952328"/>
          </a:xfrm>
          <a:prstGeom prst="rect">
            <a:avLst/>
          </a:prstGeom>
        </p:spPr>
      </p:pic>
    </p:spTree>
    <p:extLst>
      <p:ext uri="{BB962C8B-B14F-4D97-AF65-F5344CB8AC3E}">
        <p14:creationId xmlns:p14="http://schemas.microsoft.com/office/powerpoint/2010/main" val="35085624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solidFill>
                  <a:schemeClr val="bg1"/>
                </a:solidFill>
              </a:rPr>
              <a:t>Lite kunnskap i kommunene </a:t>
            </a:r>
            <a:endParaRPr lang="nb-NO" dirty="0">
              <a:solidFill>
                <a:schemeClr val="bg1"/>
              </a:solidFill>
            </a:endParaRPr>
          </a:p>
        </p:txBody>
      </p:sp>
      <p:sp>
        <p:nvSpPr>
          <p:cNvPr id="3" name="Plassholder for innhold 2"/>
          <p:cNvSpPr>
            <a:spLocks noGrp="1"/>
          </p:cNvSpPr>
          <p:nvPr>
            <p:ph idx="1"/>
          </p:nvPr>
        </p:nvSpPr>
        <p:spPr>
          <a:xfrm>
            <a:off x="467544" y="1484784"/>
            <a:ext cx="8229600" cy="4525963"/>
          </a:xfrm>
        </p:spPr>
        <p:txBody>
          <a:bodyPr/>
          <a:lstStyle/>
          <a:p>
            <a:r>
              <a:rPr lang="nb-NO" sz="2800" dirty="0">
                <a:solidFill>
                  <a:schemeClr val="bg1"/>
                </a:solidFill>
              </a:rPr>
              <a:t>Kommunene vet ikke hva BPA er og hvordan det funker </a:t>
            </a:r>
          </a:p>
          <a:p>
            <a:r>
              <a:rPr lang="nb-NO" sz="2800" dirty="0">
                <a:solidFill>
                  <a:schemeClr val="bg1"/>
                </a:solidFill>
              </a:rPr>
              <a:t>Hvis ikke kommunene vet, hvordan skal brukere vite? </a:t>
            </a:r>
          </a:p>
          <a:p>
            <a:r>
              <a:rPr lang="nb-NO" sz="2800" dirty="0">
                <a:solidFill>
                  <a:schemeClr val="bg1"/>
                </a:solidFill>
              </a:rPr>
              <a:t>Tilbyr andre helsetjenester istedenfor </a:t>
            </a:r>
          </a:p>
          <a:p>
            <a:r>
              <a:rPr lang="nb-NO" sz="2800" dirty="0">
                <a:solidFill>
                  <a:schemeClr val="bg1"/>
                </a:solidFill>
              </a:rPr>
              <a:t>Følger ikke de grunnleggende tankene bak BPA… </a:t>
            </a:r>
          </a:p>
          <a:p>
            <a:endParaRPr lang="nb-NO" dirty="0"/>
          </a:p>
        </p:txBody>
      </p:sp>
    </p:spTree>
    <p:extLst>
      <p:ext uri="{BB962C8B-B14F-4D97-AF65-F5344CB8AC3E}">
        <p14:creationId xmlns:p14="http://schemas.microsoft.com/office/powerpoint/2010/main" val="23397050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467544" y="404664"/>
            <a:ext cx="8229600" cy="1143000"/>
          </a:xfrm>
        </p:spPr>
        <p:txBody>
          <a:bodyPr/>
          <a:lstStyle/>
          <a:p>
            <a:r>
              <a:rPr lang="nb-NO" b="1" dirty="0">
                <a:solidFill>
                  <a:schemeClr val="bg1"/>
                </a:solidFill>
              </a:rPr>
              <a:t>Helt opp til tilfeldighetene… </a:t>
            </a:r>
            <a:endParaRPr lang="nb-NO" dirty="0">
              <a:solidFill>
                <a:schemeClr val="bg1"/>
              </a:solidFill>
            </a:endParaRPr>
          </a:p>
        </p:txBody>
      </p:sp>
      <p:sp>
        <p:nvSpPr>
          <p:cNvPr id="3" name="Plassholder for innhold 2"/>
          <p:cNvSpPr>
            <a:spLocks noGrp="1"/>
          </p:cNvSpPr>
          <p:nvPr>
            <p:ph idx="1"/>
          </p:nvPr>
        </p:nvSpPr>
        <p:spPr>
          <a:xfrm>
            <a:off x="467544" y="1628800"/>
            <a:ext cx="8229600" cy="4525963"/>
          </a:xfrm>
        </p:spPr>
        <p:txBody>
          <a:bodyPr/>
          <a:lstStyle/>
          <a:p>
            <a:r>
              <a:rPr lang="nb-NO" sz="2800" dirty="0" smtClean="0">
                <a:solidFill>
                  <a:schemeClr val="bg1"/>
                </a:solidFill>
              </a:rPr>
              <a:t>Tilbudet </a:t>
            </a:r>
            <a:r>
              <a:rPr lang="nb-NO" sz="2800" dirty="0">
                <a:solidFill>
                  <a:schemeClr val="bg1"/>
                </a:solidFill>
              </a:rPr>
              <a:t>varierer fra kommune til kommune</a:t>
            </a:r>
          </a:p>
          <a:p>
            <a:r>
              <a:rPr lang="nb-NO" sz="2800" dirty="0">
                <a:solidFill>
                  <a:schemeClr val="bg1"/>
                </a:solidFill>
              </a:rPr>
              <a:t>Hva skal </a:t>
            </a:r>
            <a:r>
              <a:rPr lang="nb-NO" sz="2800" dirty="0" smtClean="0">
                <a:solidFill>
                  <a:schemeClr val="bg1"/>
                </a:solidFill>
              </a:rPr>
              <a:t>du</a:t>
            </a:r>
            <a:r>
              <a:rPr lang="nb-NO" sz="2800" dirty="0" smtClean="0">
                <a:solidFill>
                  <a:schemeClr val="bg1"/>
                </a:solidFill>
              </a:rPr>
              <a:t> </a:t>
            </a:r>
            <a:r>
              <a:rPr lang="nb-NO" sz="2800" dirty="0">
                <a:solidFill>
                  <a:schemeClr val="bg1"/>
                </a:solidFill>
              </a:rPr>
              <a:t>gjøre om </a:t>
            </a:r>
            <a:r>
              <a:rPr lang="nb-NO" sz="2800" dirty="0" smtClean="0">
                <a:solidFill>
                  <a:schemeClr val="bg1"/>
                </a:solidFill>
              </a:rPr>
              <a:t>du </a:t>
            </a:r>
            <a:r>
              <a:rPr lang="nb-NO" sz="2800" dirty="0" smtClean="0">
                <a:solidFill>
                  <a:schemeClr val="bg1"/>
                </a:solidFill>
              </a:rPr>
              <a:t>skal </a:t>
            </a:r>
            <a:r>
              <a:rPr lang="nb-NO" sz="2800" dirty="0">
                <a:solidFill>
                  <a:schemeClr val="bg1"/>
                </a:solidFill>
              </a:rPr>
              <a:t>flytte for å studere? </a:t>
            </a:r>
          </a:p>
          <a:p>
            <a:r>
              <a:rPr lang="nb-NO" sz="2800" dirty="0">
                <a:solidFill>
                  <a:schemeClr val="bg1"/>
                </a:solidFill>
              </a:rPr>
              <a:t>Timeantallet bestemmer hvor fritt liv du kan leve </a:t>
            </a:r>
          </a:p>
          <a:p>
            <a:r>
              <a:rPr lang="nb-NO" sz="2800" dirty="0">
                <a:solidFill>
                  <a:schemeClr val="bg1"/>
                </a:solidFill>
              </a:rPr>
              <a:t> Få timer, vanskelige prioriteringer </a:t>
            </a:r>
          </a:p>
          <a:p>
            <a:pPr marL="0" indent="0">
              <a:buNone/>
            </a:pPr>
            <a:endParaRPr lang="nb-NO" dirty="0"/>
          </a:p>
        </p:txBody>
      </p:sp>
    </p:spTree>
    <p:extLst>
      <p:ext uri="{BB962C8B-B14F-4D97-AF65-F5344CB8AC3E}">
        <p14:creationId xmlns:p14="http://schemas.microsoft.com/office/powerpoint/2010/main" val="3251476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a:xfrm>
            <a:off x="457200" y="1600200"/>
            <a:ext cx="5122912" cy="4781128"/>
          </a:xfrm>
        </p:spPr>
        <p:txBody>
          <a:bodyPr/>
          <a:lstStyle/>
          <a:p>
            <a:pPr marL="0" indent="0">
              <a:buNone/>
            </a:pPr>
            <a:r>
              <a:rPr lang="nb-NO" b="1" dirty="0">
                <a:solidFill>
                  <a:schemeClr val="bg1"/>
                </a:solidFill>
              </a:rPr>
              <a:t>«Jeg måtte ofte melde avbud på aktiviteter fordi jeg ikke hadde assistent-dekning. Kompiser dro på kino, jeg måtte bli hjemme»</a:t>
            </a:r>
          </a:p>
          <a:p>
            <a:pPr marL="0" indent="0">
              <a:buNone/>
            </a:pPr>
            <a:endParaRPr lang="nb-NO" dirty="0"/>
          </a:p>
        </p:txBody>
      </p:sp>
    </p:spTree>
    <p:extLst>
      <p:ext uri="{BB962C8B-B14F-4D97-AF65-F5344CB8AC3E}">
        <p14:creationId xmlns:p14="http://schemas.microsoft.com/office/powerpoint/2010/main" val="1474757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467544" y="620688"/>
            <a:ext cx="8229600" cy="1143000"/>
          </a:xfrm>
        </p:spPr>
        <p:txBody>
          <a:bodyPr/>
          <a:lstStyle/>
          <a:p>
            <a:r>
              <a:rPr lang="nb-NO" b="1" dirty="0" smtClean="0">
                <a:solidFill>
                  <a:schemeClr val="bg1"/>
                </a:solidFill>
              </a:rPr>
              <a:t>HVA ER BPA?</a:t>
            </a:r>
            <a:endParaRPr lang="nb-NO" b="1" dirty="0">
              <a:solidFill>
                <a:schemeClr val="bg1"/>
              </a:solidFill>
            </a:endParaRPr>
          </a:p>
        </p:txBody>
      </p:sp>
      <p:sp>
        <p:nvSpPr>
          <p:cNvPr id="3" name="Plassholder for innhold 2"/>
          <p:cNvSpPr>
            <a:spLocks noGrp="1"/>
          </p:cNvSpPr>
          <p:nvPr>
            <p:ph idx="1"/>
          </p:nvPr>
        </p:nvSpPr>
        <p:spPr/>
        <p:txBody>
          <a:bodyPr/>
          <a:lstStyle/>
          <a:p>
            <a:endParaRPr lang="nb-NO" dirty="0" smtClean="0">
              <a:solidFill>
                <a:schemeClr val="bg1"/>
              </a:solidFill>
            </a:endParaRPr>
          </a:p>
          <a:p>
            <a:r>
              <a:rPr lang="nb-NO" dirty="0" smtClean="0">
                <a:solidFill>
                  <a:schemeClr val="bg1"/>
                </a:solidFill>
              </a:rPr>
              <a:t>Brukerstyrt </a:t>
            </a:r>
            <a:r>
              <a:rPr lang="nb-NO" dirty="0">
                <a:solidFill>
                  <a:schemeClr val="bg1"/>
                </a:solidFill>
              </a:rPr>
              <a:t>personlig assistanse </a:t>
            </a:r>
          </a:p>
          <a:p>
            <a:r>
              <a:rPr lang="nb-NO" dirty="0">
                <a:solidFill>
                  <a:schemeClr val="bg1"/>
                </a:solidFill>
              </a:rPr>
              <a:t>Praktisk og personlig bistand</a:t>
            </a:r>
          </a:p>
          <a:p>
            <a:r>
              <a:rPr lang="nb-NO" dirty="0">
                <a:solidFill>
                  <a:schemeClr val="bg1"/>
                </a:solidFill>
              </a:rPr>
              <a:t>Sjef i eget liv </a:t>
            </a:r>
          </a:p>
          <a:p>
            <a:r>
              <a:rPr lang="nb-NO" dirty="0">
                <a:solidFill>
                  <a:schemeClr val="bg1"/>
                </a:solidFill>
              </a:rPr>
              <a:t>Verktøy som </a:t>
            </a:r>
            <a:r>
              <a:rPr lang="nb-NO" dirty="0" smtClean="0">
                <a:solidFill>
                  <a:schemeClr val="bg1"/>
                </a:solidFill>
              </a:rPr>
              <a:t>skal gi</a:t>
            </a:r>
            <a:r>
              <a:rPr lang="nb-NO" dirty="0" smtClean="0">
                <a:solidFill>
                  <a:schemeClr val="bg1"/>
                </a:solidFill>
              </a:rPr>
              <a:t> </a:t>
            </a:r>
            <a:r>
              <a:rPr lang="nb-NO" dirty="0">
                <a:solidFill>
                  <a:schemeClr val="bg1"/>
                </a:solidFill>
              </a:rPr>
              <a:t>funksjonshemmede </a:t>
            </a:r>
            <a:r>
              <a:rPr lang="nb-NO" dirty="0" smtClean="0">
                <a:solidFill>
                  <a:schemeClr val="bg1"/>
                </a:solidFill>
              </a:rPr>
              <a:t>muligheten til å</a:t>
            </a:r>
            <a:r>
              <a:rPr lang="nb-NO" dirty="0" smtClean="0">
                <a:solidFill>
                  <a:schemeClr val="bg1"/>
                </a:solidFill>
              </a:rPr>
              <a:t> </a:t>
            </a:r>
            <a:r>
              <a:rPr lang="nb-NO" dirty="0">
                <a:solidFill>
                  <a:schemeClr val="bg1"/>
                </a:solidFill>
              </a:rPr>
              <a:t>leve et aktivt og selvstendig liv  </a:t>
            </a:r>
          </a:p>
          <a:p>
            <a:pPr marL="0" indent="0">
              <a:buNone/>
            </a:pPr>
            <a:endParaRPr lang="nb-NO" dirty="0"/>
          </a:p>
        </p:txBody>
      </p:sp>
    </p:spTree>
    <p:extLst>
      <p:ext uri="{BB962C8B-B14F-4D97-AF65-F5344CB8AC3E}">
        <p14:creationId xmlns:p14="http://schemas.microsoft.com/office/powerpoint/2010/main" val="34277678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67544" y="404664"/>
            <a:ext cx="8229600" cy="4525963"/>
          </a:xfrm>
        </p:spPr>
        <p:txBody>
          <a:bodyPr>
            <a:normAutofit/>
          </a:bodyPr>
          <a:lstStyle/>
          <a:p>
            <a:pPr marL="0" indent="0">
              <a:buNone/>
            </a:pPr>
            <a:r>
              <a:rPr lang="nb-NO" sz="2800" b="1" dirty="0">
                <a:solidFill>
                  <a:schemeClr val="bg1"/>
                </a:solidFill>
              </a:rPr>
              <a:t>«Flere av mine kompiser reiste med BPA på turneringer – jeg reiste med foreldre fordi kommunen ikke dekker reise/opphold for assistenten! HVOR GØY ER DET DA?! Jeg var som ungdommer flest – hadde lyst til å opponere mot foreldrene mine. Hadde lyst til å utforske livet – men det var med foreldre «på slep». Kjente jeg mistet mye av meg selv – min mulighet til å bli en selvstendig person»</a:t>
            </a:r>
          </a:p>
          <a:p>
            <a:endParaRPr lang="nb-NO" dirty="0"/>
          </a:p>
        </p:txBody>
      </p:sp>
    </p:spTree>
    <p:extLst>
      <p:ext uri="{BB962C8B-B14F-4D97-AF65-F5344CB8AC3E}">
        <p14:creationId xmlns:p14="http://schemas.microsoft.com/office/powerpoint/2010/main" val="33065374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467544" y="908720"/>
            <a:ext cx="8229600" cy="1143000"/>
          </a:xfrm>
        </p:spPr>
        <p:txBody>
          <a:bodyPr>
            <a:normAutofit fontScale="90000"/>
          </a:bodyPr>
          <a:lstStyle/>
          <a:p>
            <a:r>
              <a:rPr lang="nb-NO" b="1" dirty="0">
                <a:solidFill>
                  <a:schemeClr val="bg1"/>
                </a:solidFill>
              </a:rPr>
              <a:t>Dette rammer unge mennesker hardest! </a:t>
            </a:r>
            <a:endParaRPr lang="nb-NO" dirty="0">
              <a:solidFill>
                <a:schemeClr val="bg1"/>
              </a:solidFill>
            </a:endParaRPr>
          </a:p>
        </p:txBody>
      </p:sp>
    </p:spTree>
    <p:extLst>
      <p:ext uri="{BB962C8B-B14F-4D97-AF65-F5344CB8AC3E}">
        <p14:creationId xmlns:p14="http://schemas.microsoft.com/office/powerpoint/2010/main" val="21798307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467544" y="836712"/>
            <a:ext cx="8229600" cy="1143000"/>
          </a:xfrm>
        </p:spPr>
        <p:txBody>
          <a:bodyPr>
            <a:normAutofit fontScale="90000"/>
          </a:bodyPr>
          <a:lstStyle/>
          <a:p>
            <a:r>
              <a:rPr lang="nb-NO" b="1" dirty="0">
                <a:solidFill>
                  <a:schemeClr val="bg1"/>
                </a:solidFill>
              </a:rPr>
              <a:t>Dette bryter med barn og unges rettigheter! </a:t>
            </a:r>
            <a:endParaRPr lang="nb-NO" dirty="0">
              <a:solidFill>
                <a:schemeClr val="bg1"/>
              </a:solidFill>
            </a:endParaRPr>
          </a:p>
        </p:txBody>
      </p:sp>
    </p:spTree>
    <p:extLst>
      <p:ext uri="{BB962C8B-B14F-4D97-AF65-F5344CB8AC3E}">
        <p14:creationId xmlns:p14="http://schemas.microsoft.com/office/powerpoint/2010/main" val="13772563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solidFill>
                  <a:schemeClr val="bg1"/>
                </a:solidFill>
              </a:rPr>
              <a:t>Barnekonvensjonen artikkel 31 </a:t>
            </a:r>
            <a:endParaRPr lang="nb-NO" dirty="0">
              <a:solidFill>
                <a:schemeClr val="bg1"/>
              </a:solidFill>
            </a:endParaRPr>
          </a:p>
        </p:txBody>
      </p:sp>
      <p:sp>
        <p:nvSpPr>
          <p:cNvPr id="3" name="Plassholder for innhold 2"/>
          <p:cNvSpPr>
            <a:spLocks noGrp="1"/>
          </p:cNvSpPr>
          <p:nvPr>
            <p:ph idx="1"/>
          </p:nvPr>
        </p:nvSpPr>
        <p:spPr/>
        <p:txBody>
          <a:bodyPr/>
          <a:lstStyle/>
          <a:p>
            <a:pPr marL="0" indent="0">
              <a:buNone/>
            </a:pPr>
            <a:endParaRPr lang="nb-NO" b="1" dirty="0" smtClean="0"/>
          </a:p>
          <a:p>
            <a:pPr marL="0" indent="0">
              <a:buNone/>
            </a:pPr>
            <a:r>
              <a:rPr lang="nb-NO" b="1" dirty="0" smtClean="0">
                <a:solidFill>
                  <a:schemeClr val="bg1"/>
                </a:solidFill>
              </a:rPr>
              <a:t>«</a:t>
            </a:r>
            <a:r>
              <a:rPr lang="nb-NO" b="1" dirty="0">
                <a:solidFill>
                  <a:schemeClr val="bg1"/>
                </a:solidFill>
              </a:rPr>
              <a:t>Alle barn har rett til hvile, fritid og lek, og til å delta i kunst og kulturliv» </a:t>
            </a:r>
          </a:p>
          <a:p>
            <a:endParaRPr lang="nb-NO" dirty="0"/>
          </a:p>
        </p:txBody>
      </p:sp>
    </p:spTree>
    <p:extLst>
      <p:ext uri="{BB962C8B-B14F-4D97-AF65-F5344CB8AC3E}">
        <p14:creationId xmlns:p14="http://schemas.microsoft.com/office/powerpoint/2010/main" val="13650258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467544" y="548680"/>
            <a:ext cx="8229600" cy="1143000"/>
          </a:xfrm>
        </p:spPr>
        <p:txBody>
          <a:bodyPr>
            <a:normAutofit fontScale="90000"/>
          </a:bodyPr>
          <a:lstStyle/>
          <a:p>
            <a:r>
              <a:rPr lang="nb-NO" b="1" dirty="0">
                <a:solidFill>
                  <a:schemeClr val="bg1"/>
                </a:solidFill>
              </a:rPr>
              <a:t>FNs konvensjon om mennesker med nedsatt funksjonsevne artikkel 19</a:t>
            </a:r>
            <a:endParaRPr lang="nb-NO" dirty="0">
              <a:solidFill>
                <a:schemeClr val="bg1"/>
              </a:solidFill>
            </a:endParaRPr>
          </a:p>
        </p:txBody>
      </p:sp>
      <p:sp>
        <p:nvSpPr>
          <p:cNvPr id="3" name="Plassholder for innhold 2"/>
          <p:cNvSpPr>
            <a:spLocks noGrp="1"/>
          </p:cNvSpPr>
          <p:nvPr>
            <p:ph idx="1"/>
          </p:nvPr>
        </p:nvSpPr>
        <p:spPr/>
        <p:txBody>
          <a:bodyPr>
            <a:normAutofit/>
          </a:bodyPr>
          <a:lstStyle/>
          <a:p>
            <a:pPr marL="0" indent="0">
              <a:buNone/>
            </a:pPr>
            <a:endParaRPr lang="nb-NO" sz="4000" dirty="0" smtClean="0">
              <a:solidFill>
                <a:schemeClr val="bg1"/>
              </a:solidFill>
            </a:endParaRPr>
          </a:p>
          <a:p>
            <a:pPr marL="0" indent="0">
              <a:buNone/>
            </a:pPr>
            <a:r>
              <a:rPr lang="nb-NO" sz="4000" dirty="0" smtClean="0">
                <a:solidFill>
                  <a:schemeClr val="bg1"/>
                </a:solidFill>
              </a:rPr>
              <a:t>«</a:t>
            </a:r>
            <a:r>
              <a:rPr lang="nb-NO" sz="4000" dirty="0">
                <a:solidFill>
                  <a:schemeClr val="bg1"/>
                </a:solidFill>
              </a:rPr>
              <a:t>rett til selvstendig liv og til å være en del av samfunnet» </a:t>
            </a:r>
            <a:endParaRPr lang="nb-NO" dirty="0">
              <a:solidFill>
                <a:schemeClr val="bg1"/>
              </a:solidFill>
            </a:endParaRPr>
          </a:p>
          <a:p>
            <a:pPr marL="0" indent="0">
              <a:buNone/>
            </a:pPr>
            <a:endParaRPr lang="nb-NO" dirty="0"/>
          </a:p>
        </p:txBody>
      </p:sp>
    </p:spTree>
    <p:extLst>
      <p:ext uri="{BB962C8B-B14F-4D97-AF65-F5344CB8AC3E}">
        <p14:creationId xmlns:p14="http://schemas.microsoft.com/office/powerpoint/2010/main" val="30345267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467544" y="476672"/>
            <a:ext cx="8229600" cy="1143000"/>
          </a:xfrm>
        </p:spPr>
        <p:txBody>
          <a:bodyPr>
            <a:normAutofit/>
          </a:bodyPr>
          <a:lstStyle/>
          <a:p>
            <a:pPr marL="0" indent="0"/>
            <a:r>
              <a:rPr lang="nb-NO" b="1" dirty="0">
                <a:solidFill>
                  <a:schemeClr val="bg1"/>
                </a:solidFill>
              </a:rPr>
              <a:t>Barnekonvensjonen artikkel 23: </a:t>
            </a:r>
          </a:p>
        </p:txBody>
      </p:sp>
      <p:sp>
        <p:nvSpPr>
          <p:cNvPr id="3" name="Plassholder for innhold 2"/>
          <p:cNvSpPr>
            <a:spLocks noGrp="1"/>
          </p:cNvSpPr>
          <p:nvPr>
            <p:ph idx="1"/>
          </p:nvPr>
        </p:nvSpPr>
        <p:spPr>
          <a:xfrm>
            <a:off x="467544" y="1916832"/>
            <a:ext cx="8229600" cy="4525963"/>
          </a:xfrm>
        </p:spPr>
        <p:txBody>
          <a:bodyPr>
            <a:normAutofit/>
          </a:bodyPr>
          <a:lstStyle/>
          <a:p>
            <a:pPr marL="0" indent="0">
              <a:buNone/>
            </a:pPr>
            <a:endParaRPr lang="nb-NO" dirty="0" smtClean="0">
              <a:solidFill>
                <a:schemeClr val="bg1"/>
              </a:solidFill>
            </a:endParaRPr>
          </a:p>
          <a:p>
            <a:pPr marL="0" indent="0">
              <a:buNone/>
            </a:pPr>
            <a:r>
              <a:rPr lang="nb-NO" dirty="0" smtClean="0">
                <a:solidFill>
                  <a:schemeClr val="bg1"/>
                </a:solidFill>
              </a:rPr>
              <a:t>«</a:t>
            </a:r>
            <a:r>
              <a:rPr lang="nb-NO" dirty="0">
                <a:solidFill>
                  <a:schemeClr val="bg1"/>
                </a:solidFill>
              </a:rPr>
              <a:t>Funksjonshemmede barn har like stor rett på omsorg, skole og utdanning som alle andre barn» </a:t>
            </a:r>
          </a:p>
          <a:p>
            <a:pPr marL="0" indent="0">
              <a:buNone/>
            </a:pPr>
            <a:endParaRPr lang="nb-NO" dirty="0"/>
          </a:p>
        </p:txBody>
      </p:sp>
    </p:spTree>
    <p:extLst>
      <p:ext uri="{BB962C8B-B14F-4D97-AF65-F5344CB8AC3E}">
        <p14:creationId xmlns:p14="http://schemas.microsoft.com/office/powerpoint/2010/main" val="31437634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solidFill>
                  <a:schemeClr val="bg1"/>
                </a:solidFill>
              </a:rPr>
              <a:t>Rett til å bo hjemme</a:t>
            </a:r>
            <a:endParaRPr lang="nb-NO" dirty="0">
              <a:solidFill>
                <a:schemeClr val="bg1"/>
              </a:solidFill>
            </a:endParaRPr>
          </a:p>
        </p:txBody>
      </p:sp>
      <p:sp>
        <p:nvSpPr>
          <p:cNvPr id="3" name="Plassholder for innhold 2"/>
          <p:cNvSpPr>
            <a:spLocks noGrp="1"/>
          </p:cNvSpPr>
          <p:nvPr>
            <p:ph idx="1"/>
          </p:nvPr>
        </p:nvSpPr>
        <p:spPr>
          <a:xfrm>
            <a:off x="251520" y="1556792"/>
            <a:ext cx="5698976" cy="4525963"/>
          </a:xfrm>
        </p:spPr>
        <p:txBody>
          <a:bodyPr>
            <a:normAutofit/>
          </a:bodyPr>
          <a:lstStyle/>
          <a:p>
            <a:pPr marL="0" indent="0">
              <a:buNone/>
            </a:pPr>
            <a:endParaRPr lang="nb-NO" sz="2800" dirty="0" smtClean="0">
              <a:solidFill>
                <a:schemeClr val="bg1"/>
              </a:solidFill>
            </a:endParaRPr>
          </a:p>
          <a:p>
            <a:pPr marL="0" indent="0">
              <a:buNone/>
            </a:pPr>
            <a:r>
              <a:rPr lang="nb-NO" sz="2800" dirty="0" smtClean="0">
                <a:solidFill>
                  <a:schemeClr val="bg1"/>
                </a:solidFill>
              </a:rPr>
              <a:t>Barnekonvensjonen </a:t>
            </a:r>
            <a:r>
              <a:rPr lang="nb-NO" sz="2800" dirty="0">
                <a:solidFill>
                  <a:schemeClr val="bg1"/>
                </a:solidFill>
              </a:rPr>
              <a:t>artikkel 9: </a:t>
            </a:r>
          </a:p>
          <a:p>
            <a:pPr marL="0" indent="0">
              <a:buNone/>
            </a:pPr>
            <a:endParaRPr lang="nb-NO" b="1" dirty="0" smtClean="0">
              <a:solidFill>
                <a:schemeClr val="bg1"/>
              </a:solidFill>
            </a:endParaRPr>
          </a:p>
          <a:p>
            <a:pPr marL="0" indent="0">
              <a:buNone/>
            </a:pPr>
            <a:endParaRPr lang="nb-NO" b="1" dirty="0">
              <a:solidFill>
                <a:schemeClr val="bg1"/>
              </a:solidFill>
            </a:endParaRPr>
          </a:p>
          <a:p>
            <a:pPr marL="0" indent="0">
              <a:buNone/>
            </a:pPr>
            <a:r>
              <a:rPr lang="nb-NO" b="1" dirty="0" smtClean="0">
                <a:solidFill>
                  <a:schemeClr val="bg1"/>
                </a:solidFill>
              </a:rPr>
              <a:t>«</a:t>
            </a:r>
            <a:r>
              <a:rPr lang="nb-NO" b="1" dirty="0">
                <a:solidFill>
                  <a:schemeClr val="bg1"/>
                </a:solidFill>
              </a:rPr>
              <a:t>Alle barn har rett til å bo sammen med foreldrene sine med mindre det ikke er bra for dem»</a:t>
            </a:r>
          </a:p>
          <a:p>
            <a:pPr marL="0" indent="0">
              <a:buNone/>
            </a:pPr>
            <a:endParaRPr lang="nb-NO" dirty="0"/>
          </a:p>
        </p:txBody>
      </p:sp>
    </p:spTree>
    <p:extLst>
      <p:ext uri="{BB962C8B-B14F-4D97-AF65-F5344CB8AC3E}">
        <p14:creationId xmlns:p14="http://schemas.microsoft.com/office/powerpoint/2010/main" val="12058488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539552" y="1412776"/>
            <a:ext cx="8229600" cy="1143000"/>
          </a:xfrm>
        </p:spPr>
        <p:txBody>
          <a:bodyPr>
            <a:normAutofit fontScale="90000"/>
          </a:bodyPr>
          <a:lstStyle/>
          <a:p>
            <a:r>
              <a:rPr lang="nb-NO" b="1" dirty="0">
                <a:solidFill>
                  <a:schemeClr val="bg1"/>
                </a:solidFill>
              </a:rPr>
              <a:t>Barnekonvensjonen slår fast at ingen barn skal bli diskriminert, har rett på å bli hørt og at barnets beste alltid skal komme først</a:t>
            </a:r>
            <a:r>
              <a:rPr lang="nb-NO" dirty="0">
                <a:solidFill>
                  <a:schemeClr val="bg1"/>
                </a:solidFill>
              </a:rPr>
              <a:t>. </a:t>
            </a:r>
          </a:p>
        </p:txBody>
      </p:sp>
    </p:spTree>
    <p:extLst>
      <p:ext uri="{BB962C8B-B14F-4D97-AF65-F5344CB8AC3E}">
        <p14:creationId xmlns:p14="http://schemas.microsoft.com/office/powerpoint/2010/main" val="30541682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467544" y="692696"/>
            <a:ext cx="8229600" cy="1143000"/>
          </a:xfrm>
        </p:spPr>
        <p:txBody>
          <a:bodyPr>
            <a:normAutofit/>
          </a:bodyPr>
          <a:lstStyle/>
          <a:p>
            <a:r>
              <a:rPr lang="nb-NO" b="1" dirty="0">
                <a:solidFill>
                  <a:schemeClr val="bg1"/>
                </a:solidFill>
              </a:rPr>
              <a:t>Derfor krever Press og NHFU at:</a:t>
            </a:r>
            <a:endParaRPr lang="nb-NO" dirty="0">
              <a:solidFill>
                <a:schemeClr val="bg1"/>
              </a:solidFill>
            </a:endParaRPr>
          </a:p>
        </p:txBody>
      </p:sp>
    </p:spTree>
    <p:extLst>
      <p:ext uri="{BB962C8B-B14F-4D97-AF65-F5344CB8AC3E}">
        <p14:creationId xmlns:p14="http://schemas.microsoft.com/office/powerpoint/2010/main" val="35345850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539552" y="1700808"/>
            <a:ext cx="8229600" cy="1143000"/>
          </a:xfrm>
        </p:spPr>
        <p:txBody>
          <a:bodyPr>
            <a:normAutofit fontScale="90000"/>
          </a:bodyPr>
          <a:lstStyle/>
          <a:p>
            <a:r>
              <a:rPr lang="nb-NO" b="1" dirty="0">
                <a:solidFill>
                  <a:schemeClr val="bg1"/>
                </a:solidFill>
              </a:rPr>
              <a:t>Kommune må sørge for at alle får nok timer til å leve et aktivt og selvstendig liv ved at politiske og sosiale gjøremål likestilles med helsebehov</a:t>
            </a:r>
            <a:endParaRPr lang="nb-NO" dirty="0">
              <a:solidFill>
                <a:schemeClr val="bg1"/>
              </a:solidFill>
            </a:endParaRPr>
          </a:p>
        </p:txBody>
      </p:sp>
    </p:spTree>
    <p:extLst>
      <p:ext uri="{BB962C8B-B14F-4D97-AF65-F5344CB8AC3E}">
        <p14:creationId xmlns:p14="http://schemas.microsoft.com/office/powerpoint/2010/main" val="6652885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solidFill>
                  <a:schemeClr val="bg1"/>
                </a:solidFill>
              </a:rPr>
              <a:t>BPA-løft i 2015</a:t>
            </a:r>
            <a:endParaRPr lang="nb-NO" dirty="0">
              <a:solidFill>
                <a:schemeClr val="bg1"/>
              </a:solidFill>
            </a:endParaRPr>
          </a:p>
        </p:txBody>
      </p:sp>
      <p:sp>
        <p:nvSpPr>
          <p:cNvPr id="3" name="Plassholder for innhold 2"/>
          <p:cNvSpPr>
            <a:spLocks noGrp="1"/>
          </p:cNvSpPr>
          <p:nvPr>
            <p:ph idx="1"/>
          </p:nvPr>
        </p:nvSpPr>
        <p:spPr/>
        <p:txBody>
          <a:bodyPr/>
          <a:lstStyle/>
          <a:p>
            <a:r>
              <a:rPr lang="nb-NO" dirty="0" smtClean="0">
                <a:solidFill>
                  <a:schemeClr val="bg1"/>
                </a:solidFill>
              </a:rPr>
              <a:t>BPA ble lovfestet i </a:t>
            </a:r>
            <a:r>
              <a:rPr lang="nb-NO" dirty="0">
                <a:solidFill>
                  <a:schemeClr val="bg1"/>
                </a:solidFill>
              </a:rPr>
              <a:t>2015 </a:t>
            </a:r>
            <a:r>
              <a:rPr lang="nb-NO" dirty="0" smtClean="0">
                <a:solidFill>
                  <a:schemeClr val="bg1"/>
                </a:solidFill>
              </a:rPr>
              <a:t>i </a:t>
            </a:r>
            <a:r>
              <a:rPr lang="nb-NO" dirty="0">
                <a:solidFill>
                  <a:schemeClr val="bg1"/>
                </a:solidFill>
              </a:rPr>
              <a:t>Pasient- og brukerrettighetsloven (</a:t>
            </a:r>
            <a:r>
              <a:rPr lang="nb-NO" dirty="0" err="1">
                <a:solidFill>
                  <a:schemeClr val="bg1"/>
                </a:solidFill>
              </a:rPr>
              <a:t>Pbrl</a:t>
            </a:r>
            <a:r>
              <a:rPr lang="nb-NO" dirty="0">
                <a:solidFill>
                  <a:schemeClr val="bg1"/>
                </a:solidFill>
              </a:rPr>
              <a:t> § 2-1 d</a:t>
            </a:r>
            <a:r>
              <a:rPr lang="nb-NO" dirty="0" smtClean="0">
                <a:solidFill>
                  <a:schemeClr val="bg1"/>
                </a:solidFill>
              </a:rPr>
              <a:t>)</a:t>
            </a:r>
            <a:endParaRPr lang="nb-NO" dirty="0">
              <a:solidFill>
                <a:schemeClr val="bg1"/>
              </a:solidFill>
            </a:endParaRPr>
          </a:p>
          <a:p>
            <a:r>
              <a:rPr lang="nb-NO" dirty="0" smtClean="0">
                <a:solidFill>
                  <a:schemeClr val="bg1"/>
                </a:solidFill>
              </a:rPr>
              <a:t>500 </a:t>
            </a:r>
            <a:r>
              <a:rPr lang="nb-NO" dirty="0">
                <a:solidFill>
                  <a:schemeClr val="bg1"/>
                </a:solidFill>
              </a:rPr>
              <a:t>millioner </a:t>
            </a:r>
            <a:r>
              <a:rPr lang="nb-NO" dirty="0" smtClean="0">
                <a:solidFill>
                  <a:schemeClr val="bg1"/>
                </a:solidFill>
              </a:rPr>
              <a:t>kroner </a:t>
            </a:r>
            <a:r>
              <a:rPr lang="nb-NO" dirty="0">
                <a:solidFill>
                  <a:schemeClr val="bg1"/>
                </a:solidFill>
              </a:rPr>
              <a:t>over to år </a:t>
            </a:r>
            <a:r>
              <a:rPr lang="nb-NO" dirty="0" smtClean="0">
                <a:solidFill>
                  <a:schemeClr val="bg1"/>
                </a:solidFill>
              </a:rPr>
              <a:t>ble bevilget til kommunene til BPA</a:t>
            </a:r>
            <a:endParaRPr lang="nb-NO" dirty="0" smtClean="0">
              <a:solidFill>
                <a:schemeClr val="bg1"/>
              </a:solidFill>
            </a:endParaRPr>
          </a:p>
          <a:p>
            <a:pPr marL="0" indent="0">
              <a:buNone/>
            </a:pPr>
            <a:endParaRPr lang="nb-NO" sz="800" dirty="0" smtClean="0">
              <a:solidFill>
                <a:schemeClr val="bg1"/>
              </a:solidFill>
            </a:endParaRPr>
          </a:p>
          <a:p>
            <a:pPr marL="0" indent="0">
              <a:buNone/>
            </a:pPr>
            <a:endParaRPr lang="nb-NO" sz="1800" dirty="0">
              <a:solidFill>
                <a:schemeClr val="bg1"/>
              </a:solidFill>
            </a:endParaRPr>
          </a:p>
          <a:p>
            <a:r>
              <a:rPr lang="nb-NO" b="1" dirty="0">
                <a:solidFill>
                  <a:schemeClr val="bg1"/>
                </a:solidFill>
              </a:rPr>
              <a:t>Men…</a:t>
            </a:r>
          </a:p>
          <a:p>
            <a:pPr marL="0" indent="0">
              <a:buNone/>
            </a:pPr>
            <a:endParaRPr lang="nb-NO" dirty="0"/>
          </a:p>
        </p:txBody>
      </p:sp>
    </p:spTree>
    <p:extLst>
      <p:ext uri="{BB962C8B-B14F-4D97-AF65-F5344CB8AC3E}">
        <p14:creationId xmlns:p14="http://schemas.microsoft.com/office/powerpoint/2010/main" val="32789984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467544" y="44624"/>
            <a:ext cx="8229600" cy="1143000"/>
          </a:xfrm>
        </p:spPr>
        <p:txBody>
          <a:bodyPr/>
          <a:lstStyle/>
          <a:p>
            <a:r>
              <a:rPr lang="nb-NO" b="1" dirty="0" smtClean="0">
                <a:solidFill>
                  <a:schemeClr val="bg1"/>
                </a:solidFill>
              </a:rPr>
              <a:t>Med dette mener vi:</a:t>
            </a:r>
            <a:endParaRPr lang="nb-NO" dirty="0">
              <a:solidFill>
                <a:schemeClr val="bg1"/>
              </a:solidFill>
            </a:endParaRPr>
          </a:p>
        </p:txBody>
      </p:sp>
      <p:sp>
        <p:nvSpPr>
          <p:cNvPr id="3" name="Plassholder for innhold 2"/>
          <p:cNvSpPr>
            <a:spLocks noGrp="1"/>
          </p:cNvSpPr>
          <p:nvPr>
            <p:ph idx="1"/>
          </p:nvPr>
        </p:nvSpPr>
        <p:spPr>
          <a:xfrm>
            <a:off x="467544" y="1052736"/>
            <a:ext cx="8229600" cy="4525963"/>
          </a:xfrm>
        </p:spPr>
        <p:txBody>
          <a:bodyPr/>
          <a:lstStyle/>
          <a:p>
            <a:r>
              <a:rPr lang="nb-NO" sz="2800" dirty="0">
                <a:solidFill>
                  <a:schemeClr val="bg1"/>
                </a:solidFill>
              </a:rPr>
              <a:t>Alle må få nok timer BPA så man slipper å velge mellom </a:t>
            </a:r>
            <a:r>
              <a:rPr lang="nb-NO" sz="2800" dirty="0" smtClean="0">
                <a:solidFill>
                  <a:schemeClr val="bg1"/>
                </a:solidFill>
              </a:rPr>
              <a:t>skolearbeid og </a:t>
            </a:r>
            <a:r>
              <a:rPr lang="nb-NO" sz="2800" dirty="0">
                <a:solidFill>
                  <a:schemeClr val="bg1"/>
                </a:solidFill>
              </a:rPr>
              <a:t>trening</a:t>
            </a:r>
          </a:p>
          <a:p>
            <a:r>
              <a:rPr lang="nb-NO" sz="2800" dirty="0">
                <a:solidFill>
                  <a:schemeClr val="bg1"/>
                </a:solidFill>
              </a:rPr>
              <a:t>Korpsøvelser, verv og sosiale aktiviteter må likestilles med helsebehov</a:t>
            </a:r>
          </a:p>
          <a:p>
            <a:r>
              <a:rPr lang="nb-NO" sz="2800" dirty="0">
                <a:solidFill>
                  <a:schemeClr val="bg1"/>
                </a:solidFill>
              </a:rPr>
              <a:t>Kommunene må følge retningslinjene for BPA </a:t>
            </a:r>
          </a:p>
          <a:p>
            <a:pPr marL="0" indent="0">
              <a:buNone/>
            </a:pPr>
            <a:r>
              <a:rPr lang="nb-NO" sz="2800" dirty="0">
                <a:solidFill>
                  <a:schemeClr val="bg1"/>
                </a:solidFill>
              </a:rPr>
              <a:t>-BPA er ingen helsetjeneste! </a:t>
            </a:r>
          </a:p>
          <a:p>
            <a:r>
              <a:rPr lang="nb-NO" sz="2800" dirty="0">
                <a:solidFill>
                  <a:schemeClr val="bg1"/>
                </a:solidFill>
              </a:rPr>
              <a:t>Brukeren av BPA må selv bestemme når, hva og hvor de ønsker BPA</a:t>
            </a:r>
          </a:p>
          <a:p>
            <a:pPr marL="0" indent="0">
              <a:buNone/>
            </a:pPr>
            <a:endParaRPr lang="nb-NO" dirty="0"/>
          </a:p>
        </p:txBody>
      </p:sp>
    </p:spTree>
    <p:extLst>
      <p:ext uri="{BB962C8B-B14F-4D97-AF65-F5344CB8AC3E}">
        <p14:creationId xmlns:p14="http://schemas.microsoft.com/office/powerpoint/2010/main" val="2260453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67544" y="404664"/>
            <a:ext cx="8424936" cy="4968552"/>
          </a:xfrm>
        </p:spPr>
        <p:txBody>
          <a:bodyPr>
            <a:normAutofit fontScale="62500" lnSpcReduction="20000"/>
          </a:bodyPr>
          <a:lstStyle/>
          <a:p>
            <a:pPr marL="0" indent="0" fontAlgn="base">
              <a:buNone/>
            </a:pPr>
            <a:r>
              <a:rPr lang="nb-NO" b="1" dirty="0">
                <a:solidFill>
                  <a:schemeClr val="bg1"/>
                </a:solidFill>
              </a:rPr>
              <a:t>«Nå som jeg har BPA og nok timer kan jeg</a:t>
            </a:r>
            <a:r>
              <a:rPr lang="nb-NO" b="1" dirty="0" smtClean="0">
                <a:solidFill>
                  <a:schemeClr val="bg1"/>
                </a:solidFill>
              </a:rPr>
              <a:t>:</a:t>
            </a:r>
          </a:p>
          <a:p>
            <a:pPr marL="0" indent="0" fontAlgn="base">
              <a:buNone/>
            </a:pPr>
            <a:endParaRPr lang="nb-NO" b="1" dirty="0">
              <a:solidFill>
                <a:schemeClr val="bg1"/>
              </a:solidFill>
            </a:endParaRPr>
          </a:p>
          <a:p>
            <a:pPr marL="0" indent="0" fontAlgn="base">
              <a:buNone/>
            </a:pPr>
            <a:r>
              <a:rPr lang="nb-NO" b="1" dirty="0">
                <a:solidFill>
                  <a:schemeClr val="bg1"/>
                </a:solidFill>
              </a:rPr>
              <a:t> </a:t>
            </a:r>
            <a:r>
              <a:rPr lang="nb-NO" b="1" dirty="0" smtClean="0">
                <a:solidFill>
                  <a:schemeClr val="bg1"/>
                </a:solidFill>
              </a:rPr>
              <a:t>-</a:t>
            </a:r>
            <a:r>
              <a:rPr lang="nb-NO" b="1" dirty="0">
                <a:solidFill>
                  <a:schemeClr val="bg1"/>
                </a:solidFill>
              </a:rPr>
              <a:t>Ta den utdanningen jeg ønsker</a:t>
            </a:r>
          </a:p>
          <a:p>
            <a:pPr marL="0" indent="0" fontAlgn="base">
              <a:buNone/>
            </a:pPr>
            <a:r>
              <a:rPr lang="nb-NO" b="1" dirty="0" smtClean="0">
                <a:solidFill>
                  <a:schemeClr val="bg1"/>
                </a:solidFill>
              </a:rPr>
              <a:t>-</a:t>
            </a:r>
            <a:r>
              <a:rPr lang="nb-NO" b="1" dirty="0">
                <a:solidFill>
                  <a:schemeClr val="bg1"/>
                </a:solidFill>
              </a:rPr>
              <a:t>Jeg kan få meg jobb – og være med på å påvirke den </a:t>
            </a:r>
            <a:r>
              <a:rPr lang="nb-NO" b="1" dirty="0" smtClean="0">
                <a:solidFill>
                  <a:schemeClr val="bg1"/>
                </a:solidFill>
              </a:rPr>
              <a:t>stygge statistikken </a:t>
            </a:r>
            <a:r>
              <a:rPr lang="nb-NO" b="1" dirty="0">
                <a:solidFill>
                  <a:schemeClr val="bg1"/>
                </a:solidFill>
              </a:rPr>
              <a:t>for funksjonshemmede i arbeid.</a:t>
            </a:r>
          </a:p>
          <a:p>
            <a:pPr marL="0" indent="0" fontAlgn="base">
              <a:buNone/>
            </a:pPr>
            <a:r>
              <a:rPr lang="nb-NO" b="1" dirty="0" smtClean="0">
                <a:solidFill>
                  <a:schemeClr val="bg1"/>
                </a:solidFill>
              </a:rPr>
              <a:t>-</a:t>
            </a:r>
            <a:r>
              <a:rPr lang="nb-NO" b="1" dirty="0">
                <a:solidFill>
                  <a:schemeClr val="bg1"/>
                </a:solidFill>
              </a:rPr>
              <a:t>Jeg kan reise hvor jeg vil.</a:t>
            </a:r>
          </a:p>
          <a:p>
            <a:pPr marL="0" indent="0" fontAlgn="base">
              <a:buNone/>
            </a:pPr>
            <a:r>
              <a:rPr lang="nb-NO" b="1" dirty="0" smtClean="0">
                <a:solidFill>
                  <a:schemeClr val="bg1"/>
                </a:solidFill>
              </a:rPr>
              <a:t>-</a:t>
            </a:r>
            <a:r>
              <a:rPr lang="nb-NO" b="1" dirty="0">
                <a:solidFill>
                  <a:schemeClr val="bg1"/>
                </a:solidFill>
              </a:rPr>
              <a:t>Jeg kan gjøre noe impulsivt</a:t>
            </a:r>
          </a:p>
          <a:p>
            <a:pPr marL="0" indent="0" fontAlgn="base">
              <a:buNone/>
            </a:pPr>
            <a:r>
              <a:rPr lang="nb-NO" b="1" dirty="0" smtClean="0">
                <a:solidFill>
                  <a:schemeClr val="bg1"/>
                </a:solidFill>
              </a:rPr>
              <a:t>-</a:t>
            </a:r>
            <a:r>
              <a:rPr lang="nb-NO" b="1" dirty="0">
                <a:solidFill>
                  <a:schemeClr val="bg1"/>
                </a:solidFill>
              </a:rPr>
              <a:t>Jeg kan være en vanlig ungdom – utvikle min selvstendighet</a:t>
            </a:r>
          </a:p>
          <a:p>
            <a:pPr marL="0" indent="0" fontAlgn="base">
              <a:buNone/>
            </a:pPr>
            <a:r>
              <a:rPr lang="nb-NO" b="1" dirty="0" smtClean="0">
                <a:solidFill>
                  <a:schemeClr val="bg1"/>
                </a:solidFill>
              </a:rPr>
              <a:t>-</a:t>
            </a:r>
            <a:r>
              <a:rPr lang="nb-NO" b="1" dirty="0">
                <a:solidFill>
                  <a:schemeClr val="bg1"/>
                </a:solidFill>
              </a:rPr>
              <a:t>Jeg kan være en drittsekk hvis jeg vil… ja jeg kan også slenge igjen døra </a:t>
            </a:r>
            <a:r>
              <a:rPr lang="nb-NO" b="1" dirty="0" smtClean="0">
                <a:solidFill>
                  <a:schemeClr val="bg1"/>
                </a:solidFill>
              </a:rPr>
              <a:t>mi </a:t>
            </a:r>
            <a:r>
              <a:rPr lang="nb-NO" b="1" dirty="0">
                <a:solidFill>
                  <a:schemeClr val="bg1"/>
                </a:solidFill>
              </a:rPr>
              <a:t>ved hjelp av </a:t>
            </a:r>
            <a:r>
              <a:rPr lang="nb-NO" b="1" dirty="0" err="1">
                <a:solidFill>
                  <a:schemeClr val="bg1"/>
                </a:solidFill>
              </a:rPr>
              <a:t>BPA’n</a:t>
            </a:r>
            <a:endParaRPr lang="nb-NO" b="1" dirty="0">
              <a:solidFill>
                <a:schemeClr val="bg1"/>
              </a:solidFill>
            </a:endParaRPr>
          </a:p>
          <a:p>
            <a:pPr marL="0" indent="0" fontAlgn="base">
              <a:buNone/>
            </a:pPr>
            <a:r>
              <a:rPr lang="nb-NO" b="1" dirty="0" smtClean="0">
                <a:solidFill>
                  <a:schemeClr val="bg1"/>
                </a:solidFill>
              </a:rPr>
              <a:t>-</a:t>
            </a:r>
            <a:r>
              <a:rPr lang="nb-NO" b="1" dirty="0">
                <a:solidFill>
                  <a:schemeClr val="bg1"/>
                </a:solidFill>
              </a:rPr>
              <a:t>Jeg kan feile – og lære av feilene mine. Hvordan lærer man ellers </a:t>
            </a:r>
            <a:r>
              <a:rPr lang="nb-NO" b="1" dirty="0" smtClean="0">
                <a:solidFill>
                  <a:schemeClr val="bg1"/>
                </a:solidFill>
              </a:rPr>
              <a:t>?</a:t>
            </a:r>
            <a:endParaRPr lang="nb-NO" b="1" dirty="0">
              <a:solidFill>
                <a:schemeClr val="bg1"/>
              </a:solidFill>
            </a:endParaRPr>
          </a:p>
          <a:p>
            <a:pPr marL="0" indent="0" fontAlgn="base">
              <a:buNone/>
            </a:pPr>
            <a:r>
              <a:rPr lang="nb-NO" b="1" dirty="0" smtClean="0">
                <a:solidFill>
                  <a:schemeClr val="bg1"/>
                </a:solidFill>
              </a:rPr>
              <a:t>-</a:t>
            </a:r>
            <a:r>
              <a:rPr lang="nb-NO" b="1" dirty="0">
                <a:solidFill>
                  <a:schemeClr val="bg1"/>
                </a:solidFill>
              </a:rPr>
              <a:t>Jeg har mulighet til å være på dette årsmøtet – uten å måtte telle timer og velge bort noe annet.</a:t>
            </a:r>
          </a:p>
          <a:p>
            <a:pPr marL="0" indent="0" fontAlgn="base">
              <a:buNone/>
            </a:pPr>
            <a:endParaRPr lang="nb-NO" b="1" dirty="0">
              <a:solidFill>
                <a:schemeClr val="bg1"/>
              </a:solidFill>
            </a:endParaRPr>
          </a:p>
          <a:p>
            <a:pPr marL="0" indent="0" fontAlgn="base">
              <a:buNone/>
            </a:pPr>
            <a:r>
              <a:rPr lang="nb-NO" b="1" dirty="0">
                <a:solidFill>
                  <a:schemeClr val="bg1"/>
                </a:solidFill>
              </a:rPr>
              <a:t>Det eneste jeg angrer på er at vi ikke søkte om BPA tidligere – men heldigvis – det er aldri for sent – NO SKA Æ LEVVA LIVET MED BPA.»</a:t>
            </a:r>
          </a:p>
          <a:p>
            <a:pPr marL="0" indent="0">
              <a:buNone/>
            </a:pPr>
            <a:endParaRPr lang="nb-NO" dirty="0"/>
          </a:p>
        </p:txBody>
      </p:sp>
      <p:sp>
        <p:nvSpPr>
          <p:cNvPr id="5" name="Rektangel 4"/>
          <p:cNvSpPr/>
          <p:nvPr/>
        </p:nvSpPr>
        <p:spPr>
          <a:xfrm>
            <a:off x="5148064" y="5582848"/>
            <a:ext cx="3642985" cy="369332"/>
          </a:xfrm>
          <a:prstGeom prst="rect">
            <a:avLst/>
          </a:prstGeom>
        </p:spPr>
        <p:txBody>
          <a:bodyPr wrap="none">
            <a:spAutoFit/>
          </a:bodyPr>
          <a:lstStyle/>
          <a:p>
            <a:r>
              <a:rPr lang="nb-NO" dirty="0" smtClean="0">
                <a:solidFill>
                  <a:schemeClr val="bg1"/>
                </a:solidFill>
              </a:rPr>
              <a:t>Magnus </a:t>
            </a:r>
            <a:r>
              <a:rPr lang="nb-NO" dirty="0" err="1" smtClean="0">
                <a:solidFill>
                  <a:schemeClr val="bg1"/>
                </a:solidFill>
              </a:rPr>
              <a:t>Sjølberg</a:t>
            </a:r>
            <a:r>
              <a:rPr lang="nb-NO" dirty="0" smtClean="0">
                <a:solidFill>
                  <a:schemeClr val="bg1"/>
                </a:solidFill>
              </a:rPr>
              <a:t>,  NHFU </a:t>
            </a:r>
            <a:r>
              <a:rPr lang="nb-NO" dirty="0" err="1" smtClean="0">
                <a:solidFill>
                  <a:schemeClr val="bg1"/>
                </a:solidFill>
              </a:rPr>
              <a:t>Trønderlag</a:t>
            </a:r>
            <a:r>
              <a:rPr lang="nb-NO" dirty="0" smtClean="0">
                <a:solidFill>
                  <a:schemeClr val="bg1"/>
                </a:solidFill>
              </a:rPr>
              <a:t> </a:t>
            </a:r>
            <a:endParaRPr lang="nb-NO" dirty="0">
              <a:solidFill>
                <a:schemeClr val="bg1"/>
              </a:solidFill>
            </a:endParaRPr>
          </a:p>
        </p:txBody>
      </p:sp>
    </p:spTree>
    <p:extLst>
      <p:ext uri="{BB962C8B-B14F-4D97-AF65-F5344CB8AC3E}">
        <p14:creationId xmlns:p14="http://schemas.microsoft.com/office/powerpoint/2010/main" val="14905443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251520" y="563879"/>
            <a:ext cx="8229600" cy="6309320"/>
          </a:xfrm>
        </p:spPr>
        <p:txBody>
          <a:bodyPr>
            <a:normAutofit/>
          </a:bodyPr>
          <a:lstStyle/>
          <a:p>
            <a:pPr marL="0" indent="0">
              <a:buNone/>
            </a:pPr>
            <a:r>
              <a:rPr lang="nb-NO" sz="4800" b="1" dirty="0" smtClean="0">
                <a:solidFill>
                  <a:schemeClr val="bg1"/>
                </a:solidFill>
              </a:rPr>
              <a:t>Stortinget </a:t>
            </a:r>
            <a:r>
              <a:rPr lang="nb-NO" sz="4800" b="1" dirty="0">
                <a:solidFill>
                  <a:schemeClr val="bg1"/>
                </a:solidFill>
              </a:rPr>
              <a:t>må </a:t>
            </a:r>
            <a:br>
              <a:rPr lang="nb-NO" sz="4800" b="1" dirty="0">
                <a:solidFill>
                  <a:schemeClr val="bg1"/>
                </a:solidFill>
              </a:rPr>
            </a:br>
            <a:r>
              <a:rPr lang="nb-NO" sz="4800" b="1" dirty="0" smtClean="0">
                <a:solidFill>
                  <a:schemeClr val="bg1"/>
                </a:solidFill>
              </a:rPr>
              <a:t>utvide </a:t>
            </a:r>
            <a:r>
              <a:rPr lang="nb-NO" sz="4800" b="1" dirty="0">
                <a:solidFill>
                  <a:schemeClr val="bg1"/>
                </a:solidFill>
              </a:rPr>
              <a:t>retten </a:t>
            </a:r>
            <a:r>
              <a:rPr lang="nb-NO" sz="4800" b="1" dirty="0" smtClean="0">
                <a:solidFill>
                  <a:schemeClr val="bg1"/>
                </a:solidFill>
              </a:rPr>
              <a:t/>
            </a:r>
            <a:br>
              <a:rPr lang="nb-NO" sz="4800" b="1" dirty="0" smtClean="0">
                <a:solidFill>
                  <a:schemeClr val="bg1"/>
                </a:solidFill>
              </a:rPr>
            </a:br>
            <a:r>
              <a:rPr lang="nb-NO" sz="4800" b="1" dirty="0" smtClean="0">
                <a:solidFill>
                  <a:schemeClr val="bg1"/>
                </a:solidFill>
              </a:rPr>
              <a:t>til </a:t>
            </a:r>
            <a:r>
              <a:rPr lang="nb-NO" sz="4800" b="1" dirty="0">
                <a:solidFill>
                  <a:schemeClr val="bg1"/>
                </a:solidFill>
              </a:rPr>
              <a:t>BPA. </a:t>
            </a:r>
          </a:p>
          <a:p>
            <a:pPr marL="0" indent="0">
              <a:buNone/>
            </a:pPr>
            <a:endParaRPr lang="nb-NO" b="1" dirty="0">
              <a:solidFill>
                <a:schemeClr val="bg1"/>
              </a:solidFill>
            </a:endParaRPr>
          </a:p>
          <a:p>
            <a:pPr marL="0" indent="0">
              <a:buNone/>
            </a:pPr>
            <a:r>
              <a:rPr lang="nb-NO" b="1" dirty="0">
                <a:solidFill>
                  <a:schemeClr val="bg1"/>
                </a:solidFill>
              </a:rPr>
              <a:t/>
            </a:r>
            <a:br>
              <a:rPr lang="nb-NO" b="1" dirty="0">
                <a:solidFill>
                  <a:schemeClr val="bg1"/>
                </a:solidFill>
              </a:rPr>
            </a:br>
            <a:r>
              <a:rPr lang="nb-NO" dirty="0">
                <a:solidFill>
                  <a:schemeClr val="bg1"/>
                </a:solidFill>
              </a:rPr>
              <a:t>Den må </a:t>
            </a:r>
            <a:r>
              <a:rPr lang="nb-NO" dirty="0" smtClean="0">
                <a:solidFill>
                  <a:schemeClr val="bg1"/>
                </a:solidFill>
              </a:rPr>
              <a:t>gjelde </a:t>
            </a:r>
            <a:r>
              <a:rPr lang="nb-NO" dirty="0">
                <a:solidFill>
                  <a:schemeClr val="bg1"/>
                </a:solidFill>
              </a:rPr>
              <a:t>for all ungdom, </a:t>
            </a:r>
            <a:r>
              <a:rPr lang="nb-NO" dirty="0" smtClean="0">
                <a:solidFill>
                  <a:schemeClr val="bg1"/>
                </a:solidFill>
              </a:rPr>
              <a:t> </a:t>
            </a:r>
          </a:p>
          <a:p>
            <a:pPr marL="0" indent="0">
              <a:buNone/>
            </a:pPr>
            <a:r>
              <a:rPr lang="nb-NO" dirty="0" smtClean="0">
                <a:solidFill>
                  <a:schemeClr val="bg1"/>
                </a:solidFill>
              </a:rPr>
              <a:t>også </a:t>
            </a:r>
            <a:r>
              <a:rPr lang="nb-NO" dirty="0">
                <a:solidFill>
                  <a:schemeClr val="bg1"/>
                </a:solidFill>
              </a:rPr>
              <a:t>de med mindre behov for </a:t>
            </a:r>
            <a:endParaRPr lang="nb-NO" dirty="0" smtClean="0">
              <a:solidFill>
                <a:schemeClr val="bg1"/>
              </a:solidFill>
            </a:endParaRPr>
          </a:p>
          <a:p>
            <a:pPr marL="0" indent="0">
              <a:buNone/>
            </a:pPr>
            <a:r>
              <a:rPr lang="nb-NO" dirty="0" smtClean="0">
                <a:solidFill>
                  <a:schemeClr val="bg1"/>
                </a:solidFill>
              </a:rPr>
              <a:t>assistanse</a:t>
            </a:r>
            <a:endParaRPr lang="nb-NO" dirty="0">
              <a:solidFill>
                <a:schemeClr val="bg1"/>
              </a:solidFill>
            </a:endParaRPr>
          </a:p>
        </p:txBody>
      </p:sp>
    </p:spTree>
    <p:extLst>
      <p:ext uri="{BB962C8B-B14F-4D97-AF65-F5344CB8AC3E}">
        <p14:creationId xmlns:p14="http://schemas.microsoft.com/office/powerpoint/2010/main" val="4299803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a:xfrm>
            <a:off x="457200" y="1600200"/>
            <a:ext cx="5194920" cy="4925144"/>
          </a:xfrm>
        </p:spPr>
        <p:txBody>
          <a:bodyPr/>
          <a:lstStyle/>
          <a:p>
            <a:r>
              <a:rPr lang="nb-NO" dirty="0" smtClean="0">
                <a:solidFill>
                  <a:schemeClr val="bg1"/>
                </a:solidFill>
              </a:rPr>
              <a:t>Fjerne </a:t>
            </a:r>
            <a:r>
              <a:rPr lang="nb-NO" dirty="0">
                <a:solidFill>
                  <a:schemeClr val="bg1"/>
                </a:solidFill>
              </a:rPr>
              <a:t>kravet om </a:t>
            </a:r>
            <a:r>
              <a:rPr lang="nb-NO" dirty="0" smtClean="0">
                <a:solidFill>
                  <a:schemeClr val="bg1"/>
                </a:solidFill>
              </a:rPr>
              <a:t>«</a:t>
            </a:r>
            <a:r>
              <a:rPr lang="nb-NO" dirty="0">
                <a:solidFill>
                  <a:schemeClr val="bg1"/>
                </a:solidFill>
              </a:rPr>
              <a:t>stort </a:t>
            </a:r>
            <a:r>
              <a:rPr lang="nb-NO" dirty="0" smtClean="0">
                <a:solidFill>
                  <a:schemeClr val="bg1"/>
                </a:solidFill>
              </a:rPr>
              <a:t>behov</a:t>
            </a:r>
            <a:endParaRPr lang="nb-NO" dirty="0">
              <a:solidFill>
                <a:schemeClr val="bg1"/>
              </a:solidFill>
            </a:endParaRPr>
          </a:p>
          <a:p>
            <a:endParaRPr lang="nb-NO" dirty="0">
              <a:solidFill>
                <a:schemeClr val="bg1"/>
              </a:solidFill>
            </a:endParaRPr>
          </a:p>
          <a:p>
            <a:r>
              <a:rPr lang="nb-NO" dirty="0">
                <a:solidFill>
                  <a:schemeClr val="bg1"/>
                </a:solidFill>
              </a:rPr>
              <a:t>BPA skal være rettighetsfestet for alle under 30 år – uansett timebehov</a:t>
            </a:r>
          </a:p>
          <a:p>
            <a:pPr marL="0" indent="0">
              <a:buNone/>
            </a:pPr>
            <a:endParaRPr lang="nb-NO" dirty="0"/>
          </a:p>
        </p:txBody>
      </p:sp>
    </p:spTree>
    <p:extLst>
      <p:ext uri="{BB962C8B-B14F-4D97-AF65-F5344CB8AC3E}">
        <p14:creationId xmlns:p14="http://schemas.microsoft.com/office/powerpoint/2010/main" val="41662201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467544" y="692696"/>
            <a:ext cx="8229600" cy="1143000"/>
          </a:xfrm>
        </p:spPr>
        <p:txBody>
          <a:bodyPr>
            <a:normAutofit fontScale="90000"/>
          </a:bodyPr>
          <a:lstStyle/>
          <a:p>
            <a:r>
              <a:rPr lang="nb-NO" b="1" dirty="0">
                <a:solidFill>
                  <a:schemeClr val="bg1"/>
                </a:solidFill>
              </a:rPr>
              <a:t>Øremerking av 300 millioner kroner til BPA i statsbudsjettet for 2019</a:t>
            </a:r>
            <a:endParaRPr lang="nb-NO" dirty="0">
              <a:solidFill>
                <a:schemeClr val="bg1"/>
              </a:solidFill>
            </a:endParaRPr>
          </a:p>
        </p:txBody>
      </p:sp>
    </p:spTree>
    <p:extLst>
      <p:ext uri="{BB962C8B-B14F-4D97-AF65-F5344CB8AC3E}">
        <p14:creationId xmlns:p14="http://schemas.microsoft.com/office/powerpoint/2010/main" val="31431070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539552" y="188640"/>
            <a:ext cx="8229600" cy="4525963"/>
          </a:xfrm>
        </p:spPr>
        <p:txBody>
          <a:bodyPr/>
          <a:lstStyle/>
          <a:p>
            <a:r>
              <a:rPr lang="nb-NO" dirty="0">
                <a:solidFill>
                  <a:schemeClr val="bg1"/>
                </a:solidFill>
              </a:rPr>
              <a:t>500 millioner kroner ble bevilget til BPA i statsbudsjettet for 2015 og 2016 da BPA ble rettighetsfestet </a:t>
            </a:r>
          </a:p>
          <a:p>
            <a:r>
              <a:rPr lang="nb-NO" dirty="0">
                <a:solidFill>
                  <a:schemeClr val="bg1"/>
                </a:solidFill>
              </a:rPr>
              <a:t>300 millioner kroner i 2015 og 200 millioner kroner i 2016 </a:t>
            </a:r>
          </a:p>
          <a:p>
            <a:r>
              <a:rPr lang="nb-NO" dirty="0">
                <a:solidFill>
                  <a:schemeClr val="bg1"/>
                </a:solidFill>
              </a:rPr>
              <a:t>Men disse midlene ble ikke øremerket – kommunene kunne bruke de til hva de ville…. </a:t>
            </a:r>
          </a:p>
          <a:p>
            <a:pPr marL="0" indent="0">
              <a:buNone/>
            </a:pPr>
            <a:endParaRPr lang="nb-NO" dirty="0"/>
          </a:p>
        </p:txBody>
      </p:sp>
    </p:spTree>
    <p:extLst>
      <p:ext uri="{BB962C8B-B14F-4D97-AF65-F5344CB8AC3E}">
        <p14:creationId xmlns:p14="http://schemas.microsoft.com/office/powerpoint/2010/main" val="19877244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467544" y="620688"/>
            <a:ext cx="8229600" cy="1143000"/>
          </a:xfrm>
        </p:spPr>
        <p:txBody>
          <a:bodyPr/>
          <a:lstStyle/>
          <a:p>
            <a:r>
              <a:rPr lang="nb-NO" b="1" dirty="0" smtClean="0">
                <a:solidFill>
                  <a:schemeClr val="bg1"/>
                </a:solidFill>
              </a:rPr>
              <a:t>Hvor ble pengene av?</a:t>
            </a:r>
            <a:endParaRPr lang="nb-NO" dirty="0">
              <a:solidFill>
                <a:schemeClr val="bg1"/>
              </a:solidFill>
            </a:endParaRPr>
          </a:p>
        </p:txBody>
      </p:sp>
      <p:sp>
        <p:nvSpPr>
          <p:cNvPr id="3" name="Plassholder for innhold 2"/>
          <p:cNvSpPr>
            <a:spLocks noGrp="1"/>
          </p:cNvSpPr>
          <p:nvPr>
            <p:ph idx="1"/>
          </p:nvPr>
        </p:nvSpPr>
        <p:spPr>
          <a:xfrm>
            <a:off x="539552" y="2060848"/>
            <a:ext cx="8229600" cy="4525963"/>
          </a:xfrm>
        </p:spPr>
        <p:txBody>
          <a:bodyPr/>
          <a:lstStyle/>
          <a:p>
            <a:r>
              <a:rPr lang="nb-NO" dirty="0" smtClean="0">
                <a:solidFill>
                  <a:schemeClr val="bg1"/>
                </a:solidFill>
              </a:rPr>
              <a:t>Kommunene </a:t>
            </a:r>
            <a:r>
              <a:rPr lang="nb-NO" dirty="0">
                <a:solidFill>
                  <a:schemeClr val="bg1"/>
                </a:solidFill>
              </a:rPr>
              <a:t>fikk en halv milliard kroner ekstra til BPA..</a:t>
            </a:r>
          </a:p>
          <a:p>
            <a:r>
              <a:rPr lang="nb-NO" dirty="0">
                <a:solidFill>
                  <a:schemeClr val="bg1"/>
                </a:solidFill>
              </a:rPr>
              <a:t>Men kun 184 personer flere fikk BPA fra 2015 til 2016….. </a:t>
            </a:r>
          </a:p>
          <a:p>
            <a:pPr marL="0" indent="0">
              <a:buNone/>
            </a:pPr>
            <a:endParaRPr lang="nb-NO" dirty="0"/>
          </a:p>
        </p:txBody>
      </p:sp>
    </p:spTree>
    <p:extLst>
      <p:ext uri="{BB962C8B-B14F-4D97-AF65-F5344CB8AC3E}">
        <p14:creationId xmlns:p14="http://schemas.microsoft.com/office/powerpoint/2010/main" val="10220300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251520" y="692696"/>
            <a:ext cx="8229600" cy="1143000"/>
          </a:xfrm>
        </p:spPr>
        <p:txBody>
          <a:bodyPr/>
          <a:lstStyle/>
          <a:p>
            <a:r>
              <a:rPr lang="nb-NO" b="1" dirty="0">
                <a:solidFill>
                  <a:schemeClr val="bg1"/>
                </a:solidFill>
              </a:rPr>
              <a:t>Nytt BPA-løft </a:t>
            </a:r>
            <a:endParaRPr lang="nb-NO" dirty="0">
              <a:solidFill>
                <a:schemeClr val="bg1"/>
              </a:solidFill>
            </a:endParaRPr>
          </a:p>
        </p:txBody>
      </p:sp>
      <p:sp>
        <p:nvSpPr>
          <p:cNvPr id="3" name="Plassholder for innhold 2"/>
          <p:cNvSpPr>
            <a:spLocks noGrp="1"/>
          </p:cNvSpPr>
          <p:nvPr>
            <p:ph idx="1"/>
          </p:nvPr>
        </p:nvSpPr>
        <p:spPr>
          <a:xfrm>
            <a:off x="467544" y="1844824"/>
            <a:ext cx="5050904" cy="4637112"/>
          </a:xfrm>
        </p:spPr>
        <p:txBody>
          <a:bodyPr/>
          <a:lstStyle/>
          <a:p>
            <a:pPr marL="0" indent="0">
              <a:buNone/>
            </a:pPr>
            <a:endParaRPr lang="nb-NO" dirty="0" smtClean="0">
              <a:solidFill>
                <a:schemeClr val="bg1"/>
              </a:solidFill>
            </a:endParaRPr>
          </a:p>
          <a:p>
            <a:r>
              <a:rPr lang="nb-NO" dirty="0">
                <a:solidFill>
                  <a:schemeClr val="bg1"/>
                </a:solidFill>
              </a:rPr>
              <a:t>Mer penger til BPA i statsbudsjettet </a:t>
            </a:r>
            <a:endParaRPr lang="nb-NO" dirty="0" smtClean="0">
              <a:solidFill>
                <a:schemeClr val="bg1"/>
              </a:solidFill>
            </a:endParaRPr>
          </a:p>
          <a:p>
            <a:pPr marL="0" indent="0">
              <a:buNone/>
            </a:pPr>
            <a:endParaRPr lang="nb-NO" dirty="0">
              <a:solidFill>
                <a:schemeClr val="bg1"/>
              </a:solidFill>
            </a:endParaRPr>
          </a:p>
          <a:p>
            <a:r>
              <a:rPr lang="nb-NO" dirty="0">
                <a:solidFill>
                  <a:schemeClr val="bg1"/>
                </a:solidFill>
              </a:rPr>
              <a:t>Disse må øremerkes! </a:t>
            </a:r>
          </a:p>
          <a:p>
            <a:pPr marL="0" indent="0">
              <a:buNone/>
            </a:pPr>
            <a:endParaRPr lang="nb-NO" dirty="0"/>
          </a:p>
        </p:txBody>
      </p:sp>
    </p:spTree>
    <p:extLst>
      <p:ext uri="{BB962C8B-B14F-4D97-AF65-F5344CB8AC3E}">
        <p14:creationId xmlns:p14="http://schemas.microsoft.com/office/powerpoint/2010/main" val="21035666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467544" y="548680"/>
            <a:ext cx="8229600" cy="1143000"/>
          </a:xfrm>
        </p:spPr>
        <p:txBody>
          <a:bodyPr>
            <a:normAutofit fontScale="90000"/>
          </a:bodyPr>
          <a:lstStyle/>
          <a:p>
            <a:r>
              <a:rPr lang="nb-NO" b="1" dirty="0">
                <a:solidFill>
                  <a:schemeClr val="bg1"/>
                </a:solidFill>
              </a:rPr>
              <a:t>Alle barn har rett til et likestilt, selvstendig og aktivt </a:t>
            </a:r>
            <a:r>
              <a:rPr lang="nb-NO" b="1" dirty="0" smtClean="0">
                <a:solidFill>
                  <a:schemeClr val="bg1"/>
                </a:solidFill>
              </a:rPr>
              <a:t>liv</a:t>
            </a:r>
            <a:r>
              <a:rPr lang="nb-NO" b="1" dirty="0">
                <a:solidFill>
                  <a:schemeClr val="bg1"/>
                </a:solidFill>
              </a:rPr>
              <a:t>!</a:t>
            </a:r>
            <a:endParaRPr lang="nb-NO" dirty="0">
              <a:solidFill>
                <a:schemeClr val="bg1"/>
              </a:solidFill>
            </a:endParaRPr>
          </a:p>
        </p:txBody>
      </p:sp>
    </p:spTree>
    <p:extLst>
      <p:ext uri="{BB962C8B-B14F-4D97-AF65-F5344CB8AC3E}">
        <p14:creationId xmlns:p14="http://schemas.microsoft.com/office/powerpoint/2010/main" val="2401824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601216" y="620688"/>
            <a:ext cx="8229600" cy="1143000"/>
          </a:xfrm>
        </p:spPr>
        <p:txBody>
          <a:bodyPr>
            <a:normAutofit fontScale="90000"/>
          </a:bodyPr>
          <a:lstStyle/>
          <a:p>
            <a:r>
              <a:rPr lang="nb-NO" b="1" dirty="0">
                <a:solidFill>
                  <a:schemeClr val="bg1"/>
                </a:solidFill>
              </a:rPr>
              <a:t>Bli med i kampen for å innfri </a:t>
            </a:r>
            <a:r>
              <a:rPr lang="nb-NO" b="1" dirty="0" smtClean="0">
                <a:solidFill>
                  <a:schemeClr val="bg1"/>
                </a:solidFill>
              </a:rPr>
              <a:t>barn sine </a:t>
            </a:r>
            <a:r>
              <a:rPr lang="nb-NO" b="1" dirty="0">
                <a:solidFill>
                  <a:schemeClr val="bg1"/>
                </a:solidFill>
              </a:rPr>
              <a:t>rettigheter! </a:t>
            </a:r>
          </a:p>
        </p:txBody>
      </p:sp>
      <p:sp>
        <p:nvSpPr>
          <p:cNvPr id="3" name="Plassholder for innhold 2"/>
          <p:cNvSpPr>
            <a:spLocks noGrp="1"/>
          </p:cNvSpPr>
          <p:nvPr>
            <p:ph idx="1"/>
          </p:nvPr>
        </p:nvSpPr>
        <p:spPr>
          <a:xfrm>
            <a:off x="4932040" y="2174906"/>
            <a:ext cx="2448272" cy="792088"/>
          </a:xfrm>
        </p:spPr>
        <p:txBody>
          <a:bodyPr>
            <a:noAutofit/>
          </a:bodyPr>
          <a:lstStyle/>
          <a:p>
            <a:pPr marL="0" indent="0">
              <a:buNone/>
            </a:pPr>
            <a:r>
              <a:rPr lang="nb-NO" sz="2800" dirty="0" smtClean="0">
                <a:solidFill>
                  <a:schemeClr val="bg1"/>
                </a:solidFill>
              </a:rPr>
              <a:t>www.press.no</a:t>
            </a:r>
            <a:br>
              <a:rPr lang="nb-NO" sz="2800" dirty="0" smtClean="0">
                <a:solidFill>
                  <a:schemeClr val="bg1"/>
                </a:solidFill>
              </a:rPr>
            </a:br>
            <a:endParaRPr lang="nb-NO" sz="2800" dirty="0" smtClean="0">
              <a:solidFill>
                <a:schemeClr val="bg1"/>
              </a:solidFill>
            </a:endParaRPr>
          </a:p>
        </p:txBody>
      </p:sp>
      <p:sp>
        <p:nvSpPr>
          <p:cNvPr id="4" name="Plassholder for innhold 2"/>
          <p:cNvSpPr txBox="1">
            <a:spLocks/>
          </p:cNvSpPr>
          <p:nvPr/>
        </p:nvSpPr>
        <p:spPr>
          <a:xfrm>
            <a:off x="6588224" y="2276872"/>
            <a:ext cx="2242592" cy="964703"/>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nb-NO" dirty="0" smtClean="0">
              <a:solidFill>
                <a:schemeClr val="bg1"/>
              </a:solidFill>
            </a:endParaRPr>
          </a:p>
          <a:p>
            <a:pPr marL="0" indent="0">
              <a:buFont typeface="Arial" panose="020B0604020202020204" pitchFamily="34" charset="0"/>
              <a:buNone/>
            </a:pPr>
            <a:r>
              <a:rPr lang="nb-NO" sz="3300" dirty="0" smtClean="0">
                <a:solidFill>
                  <a:schemeClr val="bg1"/>
                </a:solidFill>
              </a:rPr>
              <a:t>www.nhfu.no</a:t>
            </a:r>
          </a:p>
        </p:txBody>
      </p:sp>
    </p:spTree>
    <p:extLst>
      <p:ext uri="{BB962C8B-B14F-4D97-AF65-F5344CB8AC3E}">
        <p14:creationId xmlns:p14="http://schemas.microsoft.com/office/powerpoint/2010/main" val="25183890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539552" y="620688"/>
            <a:ext cx="8229600" cy="1143000"/>
          </a:xfrm>
        </p:spPr>
        <p:txBody>
          <a:bodyPr>
            <a:normAutofit fontScale="90000"/>
          </a:bodyPr>
          <a:lstStyle/>
          <a:p>
            <a:r>
              <a:rPr lang="nb-NO" b="1" dirty="0">
                <a:solidFill>
                  <a:schemeClr val="bg1"/>
                </a:solidFill>
              </a:rPr>
              <a:t>Få muligheter for personer med mindre behov…</a:t>
            </a:r>
            <a:endParaRPr lang="nb-NO" dirty="0">
              <a:solidFill>
                <a:schemeClr val="bg1"/>
              </a:solidFill>
            </a:endParaRPr>
          </a:p>
        </p:txBody>
      </p:sp>
    </p:spTree>
    <p:extLst>
      <p:ext uri="{BB962C8B-B14F-4D97-AF65-F5344CB8AC3E}">
        <p14:creationId xmlns:p14="http://schemas.microsoft.com/office/powerpoint/2010/main" val="1322992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467544" y="116632"/>
            <a:ext cx="8229600" cy="1143000"/>
          </a:xfrm>
        </p:spPr>
        <p:txBody>
          <a:bodyPr/>
          <a:lstStyle/>
          <a:p>
            <a:r>
              <a:rPr lang="nb-NO" b="1" dirty="0">
                <a:solidFill>
                  <a:schemeClr val="bg1"/>
                </a:solidFill>
              </a:rPr>
              <a:t>«langvarig og stort behov» </a:t>
            </a:r>
            <a:endParaRPr lang="nb-NO" dirty="0">
              <a:solidFill>
                <a:schemeClr val="bg1"/>
              </a:solidFill>
            </a:endParaRPr>
          </a:p>
        </p:txBody>
      </p:sp>
      <p:sp>
        <p:nvSpPr>
          <p:cNvPr id="3" name="Plassholder for innhold 2"/>
          <p:cNvSpPr>
            <a:spLocks noGrp="1"/>
          </p:cNvSpPr>
          <p:nvPr>
            <p:ph idx="1"/>
          </p:nvPr>
        </p:nvSpPr>
        <p:spPr>
          <a:xfrm>
            <a:off x="467544" y="1268760"/>
            <a:ext cx="8229600" cy="4525963"/>
          </a:xfrm>
        </p:spPr>
        <p:txBody>
          <a:bodyPr>
            <a:normAutofit fontScale="85000" lnSpcReduction="20000"/>
          </a:bodyPr>
          <a:lstStyle/>
          <a:p>
            <a:pPr marL="0" indent="0">
              <a:buNone/>
            </a:pPr>
            <a:r>
              <a:rPr lang="nb-NO" dirty="0">
                <a:solidFill>
                  <a:schemeClr val="bg1"/>
                </a:solidFill>
              </a:rPr>
              <a:t>«Personer under 67 år </a:t>
            </a:r>
            <a:r>
              <a:rPr lang="nb-NO" b="1" dirty="0">
                <a:solidFill>
                  <a:schemeClr val="bg1"/>
                </a:solidFill>
              </a:rPr>
              <a:t>med langvarig og stort behov</a:t>
            </a:r>
            <a:r>
              <a:rPr lang="nb-NO" dirty="0">
                <a:solidFill>
                  <a:schemeClr val="bg1"/>
                </a:solidFill>
              </a:rPr>
              <a:t> for personlig assistanse (…) har rett til å få slike tjenester organisert som brukerstyrt personlig assistanse.  (…)</a:t>
            </a:r>
          </a:p>
          <a:p>
            <a:pPr marL="0" indent="0">
              <a:buNone/>
            </a:pPr>
            <a:endParaRPr lang="nb-NO" dirty="0">
              <a:solidFill>
                <a:schemeClr val="bg1"/>
              </a:solidFill>
            </a:endParaRPr>
          </a:p>
          <a:p>
            <a:pPr marL="0" indent="0">
              <a:buNone/>
            </a:pPr>
            <a:r>
              <a:rPr lang="nb-NO" dirty="0">
                <a:solidFill>
                  <a:schemeClr val="bg1"/>
                </a:solidFill>
              </a:rPr>
              <a:t>Med langvarig behov i (…) menes behov ut </a:t>
            </a:r>
            <a:r>
              <a:rPr lang="nb-NO" b="1" dirty="0">
                <a:solidFill>
                  <a:schemeClr val="bg1"/>
                </a:solidFill>
              </a:rPr>
              <a:t>over 2 år. </a:t>
            </a:r>
            <a:r>
              <a:rPr lang="nb-NO" dirty="0">
                <a:solidFill>
                  <a:schemeClr val="bg1"/>
                </a:solidFill>
              </a:rPr>
              <a:t>(…)</a:t>
            </a:r>
          </a:p>
          <a:p>
            <a:pPr marL="0" indent="0">
              <a:buNone/>
            </a:pPr>
            <a:endParaRPr lang="nb-NO" dirty="0">
              <a:solidFill>
                <a:schemeClr val="bg1"/>
              </a:solidFill>
            </a:endParaRPr>
          </a:p>
          <a:p>
            <a:pPr marL="0" indent="0">
              <a:buNone/>
            </a:pPr>
            <a:r>
              <a:rPr lang="nb-NO" b="1" dirty="0">
                <a:solidFill>
                  <a:schemeClr val="bg1"/>
                </a:solidFill>
              </a:rPr>
              <a:t>Med stort behov (…) menes et tjenestebehov på minst 32 timer per uke. </a:t>
            </a:r>
            <a:r>
              <a:rPr lang="nb-NO" dirty="0">
                <a:solidFill>
                  <a:schemeClr val="bg1"/>
                </a:solidFill>
              </a:rPr>
              <a:t>Brukere med tjenestebehov på minst 25 timer per uke har likevel rett til å få tjenester organisert som brukerstyrt personlig assistanse, med mindre kommunen kan dokumentere at slik organisering vil medføre vesentlig økt kostnad for kommunen»</a:t>
            </a:r>
          </a:p>
          <a:p>
            <a:pPr marL="0" indent="0">
              <a:buNone/>
            </a:pPr>
            <a:endParaRPr lang="nb-NO" dirty="0"/>
          </a:p>
        </p:txBody>
      </p:sp>
    </p:spTree>
    <p:extLst>
      <p:ext uri="{BB962C8B-B14F-4D97-AF65-F5344CB8AC3E}">
        <p14:creationId xmlns:p14="http://schemas.microsoft.com/office/powerpoint/2010/main" val="21308697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467544" y="404664"/>
            <a:ext cx="8229600" cy="1143000"/>
          </a:xfrm>
        </p:spPr>
        <p:txBody>
          <a:bodyPr>
            <a:normAutofit fontScale="90000"/>
          </a:bodyPr>
          <a:lstStyle/>
          <a:p>
            <a:r>
              <a:rPr lang="nb-NO" b="1" dirty="0">
                <a:solidFill>
                  <a:schemeClr val="bg1"/>
                </a:solidFill>
              </a:rPr>
              <a:t>Rundskriv i 2015 fra helse- og omsorgsdepartementet: </a:t>
            </a:r>
            <a:endParaRPr lang="nb-NO" dirty="0">
              <a:solidFill>
                <a:schemeClr val="bg1"/>
              </a:solidFill>
            </a:endParaRPr>
          </a:p>
        </p:txBody>
      </p:sp>
      <p:sp>
        <p:nvSpPr>
          <p:cNvPr id="3" name="Plassholder for innhold 2"/>
          <p:cNvSpPr>
            <a:spLocks noGrp="1"/>
          </p:cNvSpPr>
          <p:nvPr>
            <p:ph idx="1"/>
          </p:nvPr>
        </p:nvSpPr>
        <p:spPr>
          <a:xfrm>
            <a:off x="467544" y="1988840"/>
            <a:ext cx="8229600" cy="4525963"/>
          </a:xfrm>
        </p:spPr>
        <p:txBody>
          <a:bodyPr>
            <a:normAutofit fontScale="85000" lnSpcReduction="20000"/>
          </a:bodyPr>
          <a:lstStyle/>
          <a:p>
            <a:pPr marL="0" indent="0">
              <a:buNone/>
            </a:pPr>
            <a:r>
              <a:rPr lang="nb-NO" b="1" dirty="0">
                <a:solidFill>
                  <a:schemeClr val="bg1"/>
                </a:solidFill>
              </a:rPr>
              <a:t>-BPA skal øke livskvaliteten til funksjonshemmede og øke samfunnsdeltakelsen</a:t>
            </a:r>
          </a:p>
          <a:p>
            <a:pPr marL="0" indent="0">
              <a:buNone/>
            </a:pPr>
            <a:r>
              <a:rPr lang="nb-NO" dirty="0">
                <a:solidFill>
                  <a:schemeClr val="bg1"/>
                </a:solidFill>
              </a:rPr>
              <a:t>«Personlig assistanse er bistand av både praktisk og personlig art. Bestemmelsen omfatter hjelp til alminnelig egenomsorg og personlig stell, også kalt personrettet praktisk bistand. Videre omfattes praktisk bistand til nødvendig rengjøring og annen nødvendig hjelp til alle dagliglivets praktiske gjøremål i hjemmet og i tilknytning til husholdningen. Hvis det er hensiktsmessig, skal tjenesten også innebære opplæring i dagliglivets praktiske gjøremål. </a:t>
            </a:r>
            <a:r>
              <a:rPr lang="nb-NO" b="1" dirty="0">
                <a:solidFill>
                  <a:schemeClr val="bg1"/>
                </a:solidFill>
              </a:rPr>
              <a:t>For å oppfylle målsettingen om et aktivt liv i samvær med andre må også tiltak utenfor hjemmet inkluderes.</a:t>
            </a:r>
            <a:r>
              <a:rPr lang="nb-NO" dirty="0">
                <a:solidFill>
                  <a:schemeClr val="bg1"/>
                </a:solidFill>
              </a:rPr>
              <a:t>» </a:t>
            </a:r>
          </a:p>
          <a:p>
            <a:pPr marL="0" indent="0">
              <a:buNone/>
            </a:pPr>
            <a:endParaRPr lang="nb-NO" dirty="0"/>
          </a:p>
        </p:txBody>
      </p:sp>
    </p:spTree>
    <p:extLst>
      <p:ext uri="{BB962C8B-B14F-4D97-AF65-F5344CB8AC3E}">
        <p14:creationId xmlns:p14="http://schemas.microsoft.com/office/powerpoint/2010/main" val="26164664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467544" y="620688"/>
            <a:ext cx="8229600" cy="1143000"/>
          </a:xfrm>
        </p:spPr>
        <p:txBody>
          <a:bodyPr>
            <a:normAutofit/>
          </a:bodyPr>
          <a:lstStyle/>
          <a:p>
            <a:r>
              <a:rPr lang="nb-NO" b="1" dirty="0" smtClean="0">
                <a:solidFill>
                  <a:schemeClr val="bg1"/>
                </a:solidFill>
              </a:rPr>
              <a:t>Likevel…</a:t>
            </a:r>
            <a:endParaRPr lang="nb-NO" dirty="0">
              <a:solidFill>
                <a:schemeClr val="bg1"/>
              </a:solidFill>
            </a:endParaRPr>
          </a:p>
        </p:txBody>
      </p:sp>
    </p:spTree>
    <p:extLst>
      <p:ext uri="{BB962C8B-B14F-4D97-AF65-F5344CB8AC3E}">
        <p14:creationId xmlns:p14="http://schemas.microsoft.com/office/powerpoint/2010/main" val="35166395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lassholder for innhold 3" descr="Skjermutklipp"/>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3528" y="1844824"/>
            <a:ext cx="8640961" cy="2880320"/>
          </a:xfrm>
        </p:spPr>
      </p:pic>
    </p:spTree>
    <p:extLst>
      <p:ext uri="{BB962C8B-B14F-4D97-AF65-F5344CB8AC3E}">
        <p14:creationId xmlns:p14="http://schemas.microsoft.com/office/powerpoint/2010/main" val="28454381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endParaRPr lang="nb-NO"/>
          </a:p>
        </p:txBody>
      </p:sp>
      <p:pic>
        <p:nvPicPr>
          <p:cNvPr id="5" name="Plassholder for innhold 3" descr="Skjermutklip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408" y="836712"/>
            <a:ext cx="8789135" cy="5258584"/>
          </a:xfrm>
          <a:prstGeom prst="rect">
            <a:avLst/>
          </a:prstGeom>
        </p:spPr>
      </p:pic>
    </p:spTree>
    <p:extLst>
      <p:ext uri="{BB962C8B-B14F-4D97-AF65-F5344CB8AC3E}">
        <p14:creationId xmlns:p14="http://schemas.microsoft.com/office/powerpoint/2010/main" val="1802505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TotalTime>
  <Words>976</Words>
  <Application>Microsoft Office PowerPoint</Application>
  <PresentationFormat>Skjermfremvisning (4:3)</PresentationFormat>
  <Paragraphs>99</Paragraphs>
  <Slides>39</Slides>
  <Notes>0</Notes>
  <HiddenSlides>0</HiddenSlides>
  <MMClips>0</MMClips>
  <ScaleCrop>false</ScaleCrop>
  <HeadingPairs>
    <vt:vector size="4" baseType="variant">
      <vt:variant>
        <vt:lpstr>Tema</vt:lpstr>
      </vt:variant>
      <vt:variant>
        <vt:i4>1</vt:i4>
      </vt:variant>
      <vt:variant>
        <vt:lpstr>Lysbildetitler</vt:lpstr>
      </vt:variant>
      <vt:variant>
        <vt:i4>39</vt:i4>
      </vt:variant>
    </vt:vector>
  </HeadingPairs>
  <TitlesOfParts>
    <vt:vector size="40" baseType="lpstr">
      <vt:lpstr>Office-tema</vt:lpstr>
      <vt:lpstr>PowerPoint-presentasjon</vt:lpstr>
      <vt:lpstr>HVA ER BPA?</vt:lpstr>
      <vt:lpstr>BPA-løft i 2015</vt:lpstr>
      <vt:lpstr>Få muligheter for personer med mindre behov…</vt:lpstr>
      <vt:lpstr>«langvarig og stort behov» </vt:lpstr>
      <vt:lpstr>Rundskriv i 2015 fra helse- og omsorgsdepartementet: </vt:lpstr>
      <vt:lpstr>Likevel…</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Lite kunnskap i kommunene </vt:lpstr>
      <vt:lpstr>Helt opp til tilfeldighetene… </vt:lpstr>
      <vt:lpstr>PowerPoint-presentasjon</vt:lpstr>
      <vt:lpstr>PowerPoint-presentasjon</vt:lpstr>
      <vt:lpstr>Dette rammer unge mennesker hardest! </vt:lpstr>
      <vt:lpstr>Dette bryter med barn og unges rettigheter! </vt:lpstr>
      <vt:lpstr>Barnekonvensjonen artikkel 31 </vt:lpstr>
      <vt:lpstr>FNs konvensjon om mennesker med nedsatt funksjonsevne artikkel 19</vt:lpstr>
      <vt:lpstr>Barnekonvensjonen artikkel 23: </vt:lpstr>
      <vt:lpstr>Rett til å bo hjemme</vt:lpstr>
      <vt:lpstr>Barnekonvensjonen slår fast at ingen barn skal bli diskriminert, har rett på å bli hørt og at barnets beste alltid skal komme først. </vt:lpstr>
      <vt:lpstr>Derfor krever Press og NHFU at:</vt:lpstr>
      <vt:lpstr>Kommune må sørge for at alle får nok timer til å leve et aktivt og selvstendig liv ved at politiske og sosiale gjøremål likestilles med helsebehov</vt:lpstr>
      <vt:lpstr>Med dette mener vi:</vt:lpstr>
      <vt:lpstr>PowerPoint-presentasjon</vt:lpstr>
      <vt:lpstr>PowerPoint-presentasjon</vt:lpstr>
      <vt:lpstr>PowerPoint-presentasjon</vt:lpstr>
      <vt:lpstr>Øremerking av 300 millioner kroner til BPA i statsbudsjettet for 2019</vt:lpstr>
      <vt:lpstr>PowerPoint-presentasjon</vt:lpstr>
      <vt:lpstr>Hvor ble pengene av?</vt:lpstr>
      <vt:lpstr>Nytt BPA-løft </vt:lpstr>
      <vt:lpstr>Alle barn har rett til et likestilt, selvstendig og aktivt liv!</vt:lpstr>
      <vt:lpstr>Bli med i kampen for å innfri barn sine rettigheter! </vt:lpstr>
    </vt:vector>
  </TitlesOfParts>
  <Company>Windows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Mina Vinje</dc:creator>
  <cp:lastModifiedBy>Mina Vinje</cp:lastModifiedBy>
  <cp:revision>11</cp:revision>
  <dcterms:created xsi:type="dcterms:W3CDTF">2017-10-22T08:40:28Z</dcterms:created>
  <dcterms:modified xsi:type="dcterms:W3CDTF">2017-10-22T14:36:50Z</dcterms:modified>
</cp:coreProperties>
</file>